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6" r:id="rId1"/>
    <p:sldMasterId id="2147483668" r:id="rId2"/>
    <p:sldMasterId id="2147483675" r:id="rId3"/>
    <p:sldMasterId id="2147483687" r:id="rId4"/>
    <p:sldMasterId id="2147483699" r:id="rId5"/>
    <p:sldMasterId id="2147483711" r:id="rId6"/>
  </p:sldMasterIdLst>
  <p:notesMasterIdLst>
    <p:notesMasterId r:id="rId81"/>
  </p:notesMasterIdLst>
  <p:sldIdLst>
    <p:sldId id="364" r:id="rId7"/>
    <p:sldId id="365" r:id="rId8"/>
    <p:sldId id="340" r:id="rId9"/>
    <p:sldId id="341" r:id="rId10"/>
    <p:sldId id="342" r:id="rId11"/>
    <p:sldId id="343" r:id="rId12"/>
    <p:sldId id="344" r:id="rId13"/>
    <p:sldId id="345" r:id="rId14"/>
    <p:sldId id="346" r:id="rId15"/>
    <p:sldId id="347" r:id="rId16"/>
    <p:sldId id="348" r:id="rId17"/>
    <p:sldId id="349" r:id="rId18"/>
    <p:sldId id="350" r:id="rId19"/>
    <p:sldId id="351" r:id="rId20"/>
    <p:sldId id="352" r:id="rId21"/>
    <p:sldId id="353" r:id="rId22"/>
    <p:sldId id="295" r:id="rId23"/>
    <p:sldId id="278" r:id="rId24"/>
    <p:sldId id="291" r:id="rId25"/>
    <p:sldId id="290" r:id="rId26"/>
    <p:sldId id="292" r:id="rId27"/>
    <p:sldId id="294" r:id="rId28"/>
    <p:sldId id="293" r:id="rId29"/>
    <p:sldId id="296" r:id="rId30"/>
    <p:sldId id="297" r:id="rId31"/>
    <p:sldId id="298" r:id="rId32"/>
    <p:sldId id="299" r:id="rId33"/>
    <p:sldId id="300" r:id="rId34"/>
    <p:sldId id="301" r:id="rId35"/>
    <p:sldId id="302" r:id="rId36"/>
    <p:sldId id="303" r:id="rId37"/>
    <p:sldId id="304" r:id="rId38"/>
    <p:sldId id="354" r:id="rId39"/>
    <p:sldId id="355" r:id="rId40"/>
    <p:sldId id="356" r:id="rId41"/>
    <p:sldId id="357" r:id="rId42"/>
    <p:sldId id="358" r:id="rId43"/>
    <p:sldId id="359" r:id="rId44"/>
    <p:sldId id="360" r:id="rId45"/>
    <p:sldId id="361" r:id="rId46"/>
    <p:sldId id="362" r:id="rId47"/>
    <p:sldId id="363" r:id="rId48"/>
    <p:sldId id="308" r:id="rId49"/>
    <p:sldId id="309" r:id="rId50"/>
    <p:sldId id="310" r:id="rId51"/>
    <p:sldId id="311" r:id="rId52"/>
    <p:sldId id="312" r:id="rId53"/>
    <p:sldId id="313" r:id="rId54"/>
    <p:sldId id="314" r:id="rId55"/>
    <p:sldId id="315" r:id="rId56"/>
    <p:sldId id="316" r:id="rId57"/>
    <p:sldId id="317" r:id="rId58"/>
    <p:sldId id="318" r:id="rId59"/>
    <p:sldId id="319"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Welcome" id="{1AD01F11-23F6-412A-86AB-505132CAB031}">
          <p14:sldIdLst>
            <p14:sldId id="364"/>
            <p14:sldId id="365"/>
          </p14:sldIdLst>
        </p14:section>
        <p14:section name="User Group Welcome" id="{6568FBC9-BFA7-4A75-92EA-E8F4684A54EE}">
          <p14:sldIdLst>
            <p14:sldId id="340"/>
            <p14:sldId id="341"/>
            <p14:sldId id="342"/>
            <p14:sldId id="343"/>
            <p14:sldId id="344"/>
            <p14:sldId id="345"/>
            <p14:sldId id="346"/>
            <p14:sldId id="347"/>
            <p14:sldId id="348"/>
            <p14:sldId id="349"/>
            <p14:sldId id="350"/>
            <p14:sldId id="351"/>
            <p14:sldId id="352"/>
            <p14:sldId id="353"/>
          </p14:sldIdLst>
        </p14:section>
        <p14:section name="Addons" id="{DEEE59F4-B2E1-46A6-9733-283C73EC1295}">
          <p14:sldIdLst>
            <p14:sldId id="295"/>
            <p14:sldId id="278"/>
            <p14:sldId id="291"/>
            <p14:sldId id="290"/>
            <p14:sldId id="292"/>
            <p14:sldId id="294"/>
            <p14:sldId id="293"/>
            <p14:sldId id="296"/>
            <p14:sldId id="297"/>
            <p14:sldId id="298"/>
            <p14:sldId id="299"/>
            <p14:sldId id="300"/>
            <p14:sldId id="301"/>
            <p14:sldId id="302"/>
            <p14:sldId id="303"/>
            <p14:sldId id="304"/>
          </p14:sldIdLst>
        </p14:section>
        <p14:section name="OCLC Article Exchange" id="{C6000432-EFE1-487D-BB27-D0AA9B30CAB3}">
          <p14:sldIdLst>
            <p14:sldId id="354"/>
            <p14:sldId id="355"/>
            <p14:sldId id="356"/>
            <p14:sldId id="357"/>
            <p14:sldId id="358"/>
            <p14:sldId id="359"/>
            <p14:sldId id="360"/>
            <p14:sldId id="361"/>
            <p14:sldId id="362"/>
            <p14:sldId id="363"/>
          </p14:sldIdLst>
        </p14:section>
        <p14:section name="Print Template Troubleshooting" id="{EFBAFFFD-D694-4F76-A7D2-C9159F86603B}">
          <p14:sldIdLst>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Lst>
        </p14:section>
        <p14:section name="ILLiad Update" id="{BD3C1EC7-0A8C-49BA-BA4C-317BE0FA0D6E}">
          <p14:sldIdLst>
            <p14:sldId id="327"/>
            <p14:sldId id="328"/>
            <p14:sldId id="329"/>
            <p14:sldId id="330"/>
            <p14:sldId id="331"/>
            <p14:sldId id="332"/>
            <p14:sldId id="333"/>
            <p14:sldId id="334"/>
            <p14:sldId id="335"/>
            <p14:sldId id="336"/>
            <p14:sldId id="337"/>
            <p14:sldId id="338"/>
            <p14:sldId id="33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15" autoAdjust="0"/>
    <p:restoredTop sz="94687" autoAdjust="0"/>
  </p:normalViewPr>
  <p:slideViewPr>
    <p:cSldViewPr>
      <p:cViewPr varScale="1">
        <p:scale>
          <a:sx n="87" d="100"/>
          <a:sy n="87" d="100"/>
        </p:scale>
        <p:origin x="-1230" y="-84"/>
      </p:cViewPr>
      <p:guideLst>
        <p:guide orient="horz" pos="2160"/>
        <p:guide pos="2880"/>
      </p:guideLst>
    </p:cSldViewPr>
  </p:slideViewPr>
  <p:outlineViewPr>
    <p:cViewPr>
      <p:scale>
        <a:sx n="33" d="100"/>
        <a:sy n="33" d="100"/>
      </p:scale>
      <p:origin x="0" y="917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 name="Shape 3"/>
          <p:cNvSpPr txBox="1">
            <a:spLocks noGrp="1"/>
          </p:cNvSpPr>
          <p:nvPr>
            <p:ph type="body" idx="1"/>
          </p:nvPr>
        </p:nvSpPr>
        <p:spPr>
          <a:xfrm>
            <a:off x="685800" y="4343400"/>
            <a:ext cx="5486399" cy="4114800"/>
          </a:xfrm>
          <a:prstGeom prst="rect">
            <a:avLst/>
          </a:prstGeom>
        </p:spPr>
        <p:txBody>
          <a:bodyPr lIns="91425" tIns="91425" rIns="91425" b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a:endParaRPr/>
          </a:p>
        </p:txBody>
      </p:sp>
    </p:spTree>
    <p:extLst>
      <p:ext uri="{BB962C8B-B14F-4D97-AF65-F5344CB8AC3E}">
        <p14:creationId xmlns:p14="http://schemas.microsoft.com/office/powerpoint/2010/main" val="378316513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3</a:t>
            </a:fld>
            <a:endParaRPr lang="en-US"/>
          </a:p>
        </p:txBody>
      </p:sp>
    </p:spTree>
    <p:extLst>
      <p:ext uri="{BB962C8B-B14F-4D97-AF65-F5344CB8AC3E}">
        <p14:creationId xmlns:p14="http://schemas.microsoft.com/office/powerpoint/2010/main" val="121932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And last on the list of goals for these User Groups, is to aid in the adoption of best practices for all areas of resource sharing. </a:t>
            </a:r>
          </a:p>
          <a:p>
            <a:pPr lvl="1">
              <a:buFont typeface="Arial" pitchFamily="34" charset="0"/>
              <a:buChar char="•"/>
            </a:pPr>
            <a:r>
              <a:rPr lang="en-US" dirty="0" smtClean="0"/>
              <a:t>Yes, we are talking about traditional resource sharing of</a:t>
            </a:r>
            <a:r>
              <a:rPr lang="en-US" baseline="0" dirty="0" smtClean="0"/>
              <a:t> materials and ILL. How do we move materials and documents swiftly from one institution to another’s customer seamlessly. </a:t>
            </a:r>
          </a:p>
          <a:p>
            <a:pPr lvl="1">
              <a:buFont typeface="Arial" pitchFamily="34" charset="0"/>
              <a:buChar char="•"/>
            </a:pPr>
            <a:r>
              <a:rPr lang="en-US" baseline="0" dirty="0" smtClean="0"/>
              <a:t>But we are also talking about resource sharing in terms of things like collaborative projects – the Proof of Concept is one example, using Regional Processing Centers to assist ILL operations in Libraries with Limited staffing resources</a:t>
            </a:r>
          </a:p>
          <a:p>
            <a:pPr lvl="1">
              <a:buFont typeface="Arial" pitchFamily="34" charset="0"/>
              <a:buChar char="•"/>
            </a:pPr>
            <a:r>
              <a:rPr lang="en-US" baseline="0" dirty="0" smtClean="0"/>
              <a:t>Also, purchase on demand models, collection development models, and programs such as GIST. </a:t>
            </a:r>
          </a:p>
          <a:p>
            <a:pPr lvl="1">
              <a:buFont typeface="Arial" pitchFamily="34" charset="0"/>
              <a:buChar char="•"/>
            </a:pPr>
            <a:r>
              <a:rPr lang="en-US" baseline="0" dirty="0" smtClean="0"/>
              <a:t>Technology and the sharing of technology expertise. IDS Search, </a:t>
            </a:r>
            <a:r>
              <a:rPr lang="en-US" baseline="0" dirty="0" err="1" smtClean="0"/>
              <a:t>Addon</a:t>
            </a:r>
            <a:r>
              <a:rPr lang="en-US" baseline="0" dirty="0" smtClean="0"/>
              <a:t> development, and Circulation Availability Service came through a sharing of technological knowledge between many people at various institutions. </a:t>
            </a:r>
          </a:p>
          <a:p>
            <a:pPr lvl="1">
              <a:buFont typeface="Arial" pitchFamily="34" charset="0"/>
              <a:buChar char="•"/>
            </a:pPr>
            <a:r>
              <a:rPr lang="en-US" baseline="0" dirty="0" smtClean="0"/>
              <a:t>And most of all, resource sharing our knowledge, expertise and ideas. These Users Groups are a conduit for you and your library to share your knowledge and ideas to strengthen all resource sharing.</a:t>
            </a: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Communication</a:t>
            </a:r>
            <a:r>
              <a:rPr lang="en-US" baseline="0" dirty="0" smtClean="0"/>
              <a:t> between quarters can take place via:</a:t>
            </a:r>
          </a:p>
          <a:p>
            <a:endParaRPr lang="en-US" baseline="0" dirty="0" smtClean="0"/>
          </a:p>
          <a:p>
            <a:pPr>
              <a:buFont typeface="Arial" pitchFamily="34" charset="0"/>
              <a:buChar char="•"/>
            </a:pPr>
            <a:r>
              <a:rPr lang="en-US" baseline="0" dirty="0" smtClean="0"/>
              <a:t>IDS-L listserv</a:t>
            </a:r>
            <a:r>
              <a:rPr lang="en-US" baseline="0" dirty="0"/>
              <a:t> </a:t>
            </a:r>
            <a:r>
              <a:rPr lang="en-US" baseline="0" dirty="0" smtClean="0"/>
              <a:t>(if there is an interest in having regional </a:t>
            </a:r>
            <a:r>
              <a:rPr lang="en-US" baseline="0" dirty="0" err="1" smtClean="0"/>
              <a:t>listservs</a:t>
            </a:r>
            <a:r>
              <a:rPr lang="en-US" baseline="0" dirty="0" smtClean="0"/>
              <a:t> for those active in the groups, we can certainly look into those).</a:t>
            </a:r>
          </a:p>
          <a:p>
            <a:pPr>
              <a:buFont typeface="Arial" pitchFamily="34" charset="0"/>
              <a:buChar char="•"/>
            </a:pPr>
            <a:r>
              <a:rPr lang="en-US" baseline="0" dirty="0" smtClean="0"/>
              <a:t>We also have a page on the IDS Project Website under </a:t>
            </a:r>
            <a:r>
              <a:rPr lang="en-US" baseline="0" dirty="0" err="1" smtClean="0"/>
              <a:t>Resources|Regional</a:t>
            </a:r>
            <a:r>
              <a:rPr lang="en-US" baseline="0" dirty="0" smtClean="0"/>
              <a:t> User Groups. This will have date, time, location, agenda, directions, maps and parking information listed. Please check it out.</a:t>
            </a:r>
          </a:p>
          <a:p>
            <a:pPr>
              <a:buFont typeface="Arial" pitchFamily="34" charset="0"/>
              <a:buChar char="•"/>
            </a:pPr>
            <a:r>
              <a:rPr lang="en-US" baseline="0" dirty="0" smtClean="0"/>
              <a:t>We also have the names and contacts for the Chair and Secretary of your group. </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New Binder</a:t>
            </a:r>
          </a:p>
          <a:p>
            <a:endParaRPr lang="en-US" dirty="0" smtClean="0"/>
          </a:p>
          <a:p>
            <a:r>
              <a:rPr lang="en-US" dirty="0" smtClean="0"/>
              <a:t>The Workflow Toolkit consists of individual Google Docs organized into sections, making it easy to use them online or print them out. </a:t>
            </a:r>
          </a:p>
          <a:p>
            <a:r>
              <a:rPr lang="en-US" dirty="0" smtClean="0"/>
              <a:t>Broken down into:</a:t>
            </a:r>
          </a:p>
          <a:p>
            <a:pPr>
              <a:buFont typeface="Arial" pitchFamily="34" charset="0"/>
              <a:buChar char="•"/>
            </a:pPr>
            <a:r>
              <a:rPr lang="en-US" dirty="0" smtClean="0"/>
              <a:t>Universal</a:t>
            </a:r>
            <a:r>
              <a:rPr lang="en-US" baseline="0" dirty="0" smtClean="0"/>
              <a:t> Best Practices</a:t>
            </a:r>
          </a:p>
          <a:p>
            <a:pPr>
              <a:buFont typeface="Arial" pitchFamily="34" charset="0"/>
              <a:buChar char="•"/>
            </a:pPr>
            <a:r>
              <a:rPr lang="en-US" baseline="0" dirty="0" smtClean="0"/>
              <a:t>Borrowing Best Practices</a:t>
            </a:r>
          </a:p>
          <a:p>
            <a:pPr>
              <a:buFont typeface="Arial" pitchFamily="34" charset="0"/>
              <a:buChar char="•"/>
            </a:pPr>
            <a:r>
              <a:rPr lang="en-US" baseline="0" dirty="0" smtClean="0"/>
              <a:t>Document Delivery Best Practices</a:t>
            </a:r>
          </a:p>
          <a:p>
            <a:pPr>
              <a:buFont typeface="Arial" pitchFamily="34" charset="0"/>
              <a:buChar char="•"/>
            </a:pPr>
            <a:r>
              <a:rPr lang="en-US" baseline="0" dirty="0" smtClean="0"/>
              <a:t>Lending Best Practices</a:t>
            </a:r>
          </a:p>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 typeface="Arial" pitchFamily="34" charset="0"/>
              <a:buChar char="•"/>
            </a:pP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2" name="Shape 272"/>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 dirty="0">
              <a:solidFill>
                <a:srgbClr val="0000FF"/>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endParaRPr lang="en" dirty="0">
              <a:solidFill>
                <a:srgbClr val="0000FF"/>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4</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spAutoFit/>
          </a:bodyPr>
          <a:lstStyle/>
          <a:p>
            <a:pPr lvl="0" rtl="0">
              <a:buClr>
                <a:srgbClr val="000000"/>
              </a:buClr>
              <a:buSzPct val="100000"/>
              <a:buFont typeface="Arial"/>
              <a:buNone/>
            </a:pPr>
            <a:endParaRPr lang="en" dirty="0">
              <a:solidFill>
                <a:srgbClr val="0000F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Ask those for show of</a:t>
            </a:r>
            <a:r>
              <a:rPr lang="en-US" baseline="0" dirty="0" smtClean="0"/>
              <a:t> hands:</a:t>
            </a:r>
          </a:p>
          <a:p>
            <a:endParaRPr lang="en-US" baseline="0" dirty="0" smtClean="0"/>
          </a:p>
          <a:p>
            <a:r>
              <a:rPr lang="en-US" baseline="0" dirty="0" smtClean="0"/>
              <a:t>Those who have converted? </a:t>
            </a:r>
          </a:p>
          <a:p>
            <a:endParaRPr lang="en-US" baseline="0" dirty="0" smtClean="0"/>
          </a:p>
          <a:p>
            <a:r>
              <a:rPr lang="en-US" baseline="0" dirty="0" smtClean="0"/>
              <a:t>Those who haven’t?</a:t>
            </a:r>
          </a:p>
          <a:p>
            <a:endParaRPr lang="en-US" baseline="0" dirty="0" smtClean="0"/>
          </a:p>
          <a:p>
            <a:r>
              <a:rPr lang="en-US" baseline="0" dirty="0" smtClean="0"/>
              <a:t>Those who aren’t sure?</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43</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What’s the difference between the two?</a:t>
            </a:r>
          </a:p>
          <a:p>
            <a:endParaRPr lang="en-US" dirty="0" smtClean="0"/>
          </a:p>
          <a:p>
            <a:r>
              <a:rPr lang="en-US" dirty="0" smtClean="0"/>
              <a:t>The old ones run off .dbf files </a:t>
            </a:r>
          </a:p>
          <a:p>
            <a:r>
              <a:rPr lang="en-US" dirty="0" smtClean="0"/>
              <a:t>The new templates spawn off .</a:t>
            </a:r>
            <a:r>
              <a:rPr lang="en-US" dirty="0" err="1" smtClean="0"/>
              <a:t>xls</a:t>
            </a:r>
            <a:r>
              <a:rPr lang="en-US" dirty="0" smtClean="0"/>
              <a:t> files</a:t>
            </a:r>
          </a:p>
          <a:p>
            <a:r>
              <a:rPr lang="en-US" dirty="0" smtClean="0"/>
              <a:t>The old ones have mysterious field</a:t>
            </a:r>
            <a:r>
              <a:rPr lang="en-US" baseline="0" dirty="0" smtClean="0"/>
              <a:t> names such as </a:t>
            </a:r>
            <a:r>
              <a:rPr lang="en-US" baseline="0" dirty="0" err="1" smtClean="0"/>
              <a:t>Transactio</a:t>
            </a:r>
            <a:r>
              <a:rPr lang="en-US" baseline="0" dirty="0" smtClean="0"/>
              <a:t> and PhotoJou_4</a:t>
            </a:r>
          </a:p>
          <a:p>
            <a:r>
              <a:rPr lang="en-US" baseline="0" dirty="0" smtClean="0"/>
              <a:t>The new field names make more sense Transactions table so </a:t>
            </a:r>
            <a:r>
              <a:rPr lang="en-US" baseline="0" dirty="0" err="1" smtClean="0"/>
              <a:t>Transactions_TransactionNumber</a:t>
            </a:r>
            <a:r>
              <a:rPr lang="en-US" baseline="0" dirty="0" smtClean="0"/>
              <a:t> or </a:t>
            </a:r>
            <a:r>
              <a:rPr lang="en-US" baseline="0" dirty="0" err="1" smtClean="0"/>
              <a:t>PhotoJournalYear</a:t>
            </a:r>
            <a:r>
              <a:rPr lang="en-US" baseline="0" dirty="0" smtClean="0"/>
              <a:t> as noted in the second example</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44</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Why change?</a:t>
            </a:r>
          </a:p>
          <a:p>
            <a:endParaRPr lang="en-US" dirty="0" smtClean="0"/>
          </a:p>
          <a:p>
            <a:r>
              <a:rPr lang="en-US" dirty="0" smtClean="0"/>
              <a:t>First off, the newer template</a:t>
            </a:r>
            <a:r>
              <a:rPr lang="en-US" baseline="0" dirty="0" smtClean="0"/>
              <a:t> field names are a lot less confusing. </a:t>
            </a:r>
          </a:p>
          <a:p>
            <a:endParaRPr lang="en-US" baseline="0" dirty="0" smtClean="0"/>
          </a:p>
          <a:p>
            <a:r>
              <a:rPr lang="en-US" baseline="0" dirty="0" smtClean="0"/>
              <a:t>Anyone want to venture what this stands for?</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5838">
              <a:defRPr/>
            </a:pPr>
            <a:r>
              <a:rPr lang="en-US" dirty="0" smtClean="0"/>
              <a:t>Another reason is the Lending Library email field</a:t>
            </a:r>
            <a:r>
              <a:rPr lang="en-US" baseline="0" dirty="0" smtClean="0"/>
              <a:t> comes back.</a:t>
            </a:r>
          </a:p>
          <a:p>
            <a:pPr defTabSz="895838">
              <a:defRPr/>
            </a:pPr>
            <a:endParaRPr lang="en-US" baseline="0" dirty="0" smtClean="0"/>
          </a:p>
          <a:p>
            <a:pPr defTabSz="895838">
              <a:defRPr/>
            </a:pPr>
            <a:r>
              <a:rPr lang="en-US" baseline="0" dirty="0" smtClean="0"/>
              <a:t>In 8.1 </a:t>
            </a:r>
            <a:r>
              <a:rPr lang="en-US" baseline="0" dirty="0" err="1" smtClean="0"/>
              <a:t>ILLiad</a:t>
            </a:r>
            <a:r>
              <a:rPr lang="en-US" baseline="0" dirty="0" smtClean="0"/>
              <a:t>, the email addresses were split into two: one for borrowing departments and one for lending. </a:t>
            </a:r>
          </a:p>
          <a:p>
            <a:endParaRPr lang="en-US" baseline="0" dirty="0" smtClean="0"/>
          </a:p>
          <a:p>
            <a:endParaRPr lang="en-US" baseline="0" dirty="0" smtClean="0"/>
          </a:p>
          <a:p>
            <a:r>
              <a:rPr lang="en-US" baseline="0" dirty="0" smtClean="0"/>
              <a:t>If you haven’t changed you may have had troubles with bringing up slips that had the Lending Library email address in them.  </a:t>
            </a:r>
          </a:p>
          <a:p>
            <a:endParaRPr lang="en-US" baseline="0" dirty="0" smtClean="0"/>
          </a:p>
          <a:p>
            <a:r>
              <a:rPr lang="en-US" baseline="0" dirty="0" smtClean="0"/>
              <a:t>Or what was called the “</a:t>
            </a:r>
            <a:r>
              <a:rPr lang="en-US" baseline="0" dirty="0" err="1" smtClean="0"/>
              <a:t>EmailAddre</a:t>
            </a:r>
            <a:r>
              <a:rPr lang="en-US" baseline="0" dirty="0" smtClean="0"/>
              <a:t>”</a:t>
            </a:r>
          </a:p>
          <a:p>
            <a:endParaRPr lang="en-US" baseline="0" dirty="0" smtClean="0"/>
          </a:p>
          <a:p>
            <a:r>
              <a:rPr lang="en-US" baseline="0" dirty="0" smtClean="0"/>
              <a:t>You may have just deleted the field to bypass the trouble, but now you might find yourself looking up email addresses.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46</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biggest reason is the Greater Flexibility</a:t>
            </a:r>
            <a:r>
              <a:rPr lang="en-US" baseline="0" dirty="0" smtClean="0"/>
              <a:t> these offer. </a:t>
            </a:r>
          </a:p>
          <a:p>
            <a:endParaRPr lang="en-US" baseline="0" dirty="0" smtClean="0"/>
          </a:p>
          <a:p>
            <a:r>
              <a:rPr lang="en-US" baseline="0" dirty="0" smtClean="0"/>
              <a:t>Not only do you get your email addresses to show up, but the ability to import info from the Lending table into borrowing templates can be done. </a:t>
            </a:r>
          </a:p>
          <a:p>
            <a:endParaRPr lang="en-US" baseline="0" dirty="0" smtClean="0"/>
          </a:p>
          <a:p>
            <a:r>
              <a:rPr lang="en-US" baseline="0" dirty="0" smtClean="0"/>
              <a:t>This is an example of a book strap at </a:t>
            </a:r>
            <a:r>
              <a:rPr lang="en-US" baseline="0" dirty="0" err="1" smtClean="0"/>
              <a:t>Naz</a:t>
            </a:r>
            <a:r>
              <a:rPr lang="en-US" baseline="0" dirty="0" smtClean="0"/>
              <a:t>. It doubles as a return ticket to the lending libraries because we can now import the return address right on the borrowing template. </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When you</a:t>
            </a:r>
            <a:r>
              <a:rPr lang="en-US" baseline="0" dirty="0" smtClean="0"/>
              <a:t> get home, be sure to use the Print Templates section found in the Workflow Toolkit binder</a:t>
            </a:r>
          </a:p>
          <a:p>
            <a:endParaRPr lang="en-US" baseline="0" dirty="0" smtClean="0"/>
          </a:p>
          <a:p>
            <a:r>
              <a:rPr lang="en-US" baseline="0" dirty="0" smtClean="0"/>
              <a:t>Here are just a few reminders</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48</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Now, when you open up your old</a:t>
            </a:r>
            <a:r>
              <a:rPr lang="en-US" baseline="0" dirty="0" smtClean="0"/>
              <a:t> templates, be sure you click “no” when you get to this part. </a:t>
            </a:r>
          </a:p>
          <a:p>
            <a:endParaRPr lang="en-US" baseline="0" dirty="0" smtClean="0"/>
          </a:p>
          <a:p>
            <a:r>
              <a:rPr lang="en-US" baseline="0" dirty="0" smtClean="0"/>
              <a:t>Has anyone clicked ‘yes’?</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49</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You get this message. And then if you figure out to do then you get this one, and the next one and then next….</a:t>
            </a:r>
          </a:p>
          <a:p>
            <a:endParaRPr lang="en-US" dirty="0" smtClean="0"/>
          </a:p>
          <a:p>
            <a:r>
              <a:rPr lang="en-US" dirty="0" smtClean="0"/>
              <a:t>And it turns into a flash back</a:t>
            </a:r>
            <a:r>
              <a:rPr lang="en-US" baseline="0" dirty="0" smtClean="0"/>
              <a:t> </a:t>
            </a:r>
            <a:r>
              <a:rPr lang="en-US" dirty="0" smtClean="0"/>
              <a:t>of those bad links we’ve all ventured on one time or another where</a:t>
            </a:r>
            <a:r>
              <a:rPr lang="en-US" baseline="0" dirty="0" smtClean="0"/>
              <a:t> you’re computer it over run with spamming pictures and ads!</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5</a:t>
            </a:fld>
            <a:endParaRPr lang="en-US"/>
          </a:p>
        </p:txBody>
      </p:sp>
    </p:spTree>
    <p:extLst>
      <p:ext uri="{BB962C8B-B14F-4D97-AF65-F5344CB8AC3E}">
        <p14:creationId xmlns:p14="http://schemas.microsoft.com/office/powerpoint/2010/main" val="30296958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It’s a hot Google link!  You’ll also find YouTube</a:t>
            </a:r>
            <a:r>
              <a:rPr lang="en-US" baseline="0" dirty="0" smtClean="0"/>
              <a:t> videos on how to edit your templates brought to you by the Western NY Resources Council and the University at Buffalo</a:t>
            </a:r>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If you’re having a “how did</a:t>
            </a:r>
            <a:r>
              <a:rPr lang="en-US" baseline="0" dirty="0" smtClean="0"/>
              <a:t> you do that” moment – make a note, ask when we try this!</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58</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The online version of the Workflow Toolkit has a number of templates available for download.</a:t>
            </a:r>
            <a:r>
              <a:rPr lang="en-US" baseline="0" dirty="0" smtClean="0"/>
              <a:t> Check them out. </a:t>
            </a:r>
          </a:p>
          <a:p>
            <a:endParaRPr lang="en-US" baseline="0" dirty="0" smtClean="0"/>
          </a:p>
          <a:p>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60</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Windows have been locked and</a:t>
            </a:r>
            <a:r>
              <a:rPr lang="en-US" baseline="0" dirty="0" smtClean="0"/>
              <a:t> we’re here to help!</a:t>
            </a:r>
            <a:endParaRPr lang="en-US" dirty="0"/>
          </a:p>
        </p:txBody>
      </p:sp>
      <p:sp>
        <p:nvSpPr>
          <p:cNvPr id="4" name="Slide Number Placeholder 3"/>
          <p:cNvSpPr>
            <a:spLocks noGrp="1"/>
          </p:cNvSpPr>
          <p:nvPr>
            <p:ph type="sldNum" sz="quarter" idx="10"/>
          </p:nvPr>
        </p:nvSpPr>
        <p:spPr>
          <a:xfrm>
            <a:off x="3884753" y="8685552"/>
            <a:ext cx="2971697" cy="456889"/>
          </a:xfrm>
          <a:prstGeom prst="rect">
            <a:avLst/>
          </a:prstGeom>
        </p:spPr>
        <p:txBody>
          <a:bodyPr lIns="89584" tIns="44792" rIns="89584" bIns="44792"/>
          <a:lstStyle/>
          <a:p>
            <a:fld id="{3B685FBA-E981-4BEA-8FDC-23761F00855C}" type="slidenum">
              <a:rPr lang="en-US" smtClean="0"/>
              <a:pPr/>
              <a:t>61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We are starting out with three main</a:t>
            </a:r>
            <a:r>
              <a:rPr lang="en-US" baseline="0" dirty="0" smtClean="0"/>
              <a:t> goals to these User Groups:</a:t>
            </a:r>
          </a:p>
          <a:p>
            <a:endParaRPr lang="en-US" baseline="0" dirty="0" smtClean="0"/>
          </a:p>
          <a:p>
            <a:pPr marL="224325" indent="-224325">
              <a:buAutoNum type="arabicParenR"/>
            </a:pPr>
            <a:r>
              <a:rPr lang="en-US" baseline="0" dirty="0" smtClean="0"/>
              <a:t>To strengthen the community</a:t>
            </a:r>
          </a:p>
          <a:p>
            <a:pPr marL="224325" indent="-224325">
              <a:buAutoNum type="arabicParenR"/>
            </a:pPr>
            <a:r>
              <a:rPr lang="en-US" baseline="0" dirty="0" smtClean="0"/>
              <a:t>To Promote collaborative learning and relationships</a:t>
            </a:r>
          </a:p>
          <a:p>
            <a:pPr marL="224325" indent="-224325">
              <a:buAutoNum type="arabicParenR"/>
            </a:pPr>
            <a:r>
              <a:rPr lang="en-US" baseline="0" dirty="0" smtClean="0"/>
              <a:t>And to Aid in the adoption of best practices for all areas of resource sharing</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aseline="0" dirty="0" smtClean="0"/>
              <a:t>In his retirement announcement, Ed commented, </a:t>
            </a:r>
          </a:p>
          <a:p>
            <a:endParaRPr lang="en-US" baseline="0" dirty="0" smtClean="0"/>
          </a:p>
          <a:p>
            <a:r>
              <a:rPr lang="en-US" baseline="0" dirty="0" smtClean="0"/>
              <a:t>“The </a:t>
            </a:r>
            <a:r>
              <a:rPr lang="en-US" dirty="0" smtClean="0"/>
              <a:t>IDS Project is fundamentally not about technology--it is about human will and organizational change.”</a:t>
            </a:r>
          </a:p>
          <a:p>
            <a:endParaRPr lang="en-US" dirty="0" smtClean="0"/>
          </a:p>
          <a:p>
            <a:r>
              <a:rPr lang="en-US" dirty="0" smtClean="0"/>
              <a:t>With goal number 1, we’re aiming to strengthen the human component, the community. </a:t>
            </a:r>
          </a:p>
          <a:p>
            <a:endParaRPr lang="en-US" dirty="0" smtClean="0"/>
          </a:p>
          <a:p>
            <a:r>
              <a:rPr lang="en-US" dirty="0" smtClean="0"/>
              <a:t>First,</a:t>
            </a:r>
            <a:r>
              <a:rPr lang="en-US" baseline="0" dirty="0" smtClean="0"/>
              <a:t> by creating smaller groups.  </a:t>
            </a:r>
            <a:r>
              <a:rPr lang="en-US" dirty="0" smtClean="0"/>
              <a:t>How</a:t>
            </a:r>
            <a:r>
              <a:rPr lang="en-US" baseline="0" dirty="0" smtClean="0"/>
              <a:t> many attended any of the Best Practices Workshop sessions at last summer’s conference? The room was huge, the crowds were large. We weren’t sure how many people we were reaching. And Large crowds tend to make some less apt to ask questions. </a:t>
            </a:r>
            <a:endParaRPr lang="en-US" dirty="0" smtClean="0"/>
          </a:p>
          <a:p>
            <a:endParaRPr lang="en-US" dirty="0" smtClean="0"/>
          </a:p>
          <a:p>
            <a:r>
              <a:rPr lang="en-US" dirty="0" smtClean="0"/>
              <a:t>We saw a need for smaller groups, and to get the knowledge</a:t>
            </a:r>
            <a:r>
              <a:rPr lang="en-US" baseline="0" dirty="0" smtClean="0"/>
              <a:t> out to those smaller groups in a hands-on lab settings. </a:t>
            </a:r>
          </a:p>
          <a:p>
            <a:endParaRPr lang="en-US" baseline="0" dirty="0" smtClean="0"/>
          </a:p>
          <a:p>
            <a:r>
              <a:rPr lang="en-US" baseline="0" dirty="0" smtClean="0"/>
              <a:t>Second, we needed a more frequent and more convenient way to follow-up. </a:t>
            </a:r>
          </a:p>
          <a:p>
            <a:endParaRPr lang="en-US" baseline="0" dirty="0" smtClean="0"/>
          </a:p>
          <a:p>
            <a:r>
              <a:rPr lang="en-US" baseline="0" dirty="0" smtClean="0"/>
              <a:t>I think we’ve all experienced that “Oh, I can’t wait to get back to my library and implement this euphoria?” after a conference, only to have reality hit the first day back. And the project or idea gets set aside, and by the time you get back to it, you’ve forgotten what it was you were supposed to do, and there may be little to no support or follow up to get you back on track.</a:t>
            </a:r>
            <a:endParaRPr lang="en-US" dirty="0" smtClean="0"/>
          </a:p>
          <a:p>
            <a:endParaRPr lang="en-US" dirty="0" smtClean="0"/>
          </a:p>
          <a:p>
            <a:r>
              <a:rPr lang="en-US" dirty="0" smtClean="0"/>
              <a:t>We set out for quarterly meetings – three times</a:t>
            </a:r>
            <a:r>
              <a:rPr lang="en-US" baseline="0" dirty="0" smtClean="0"/>
              <a:t> through out the year, and one meeting at the annual IDS Conference (in 2013). </a:t>
            </a:r>
          </a:p>
          <a:p>
            <a:endParaRPr lang="en-US" baseline="0" dirty="0" smtClean="0"/>
          </a:p>
          <a:p>
            <a:r>
              <a:rPr lang="en-US" dirty="0" smtClean="0"/>
              <a:t>This will allow for easy follow up with others from your group, and with the mentors. </a:t>
            </a:r>
          </a:p>
          <a:p>
            <a:endParaRPr lang="en-US" dirty="0" smtClean="0"/>
          </a:p>
          <a:p>
            <a:r>
              <a:rPr lang="en-US" dirty="0" smtClean="0"/>
              <a:t>And last, we’re aiming to strengthen the community through support of</a:t>
            </a:r>
            <a:r>
              <a:rPr lang="en-US" baseline="0" dirty="0" smtClean="0"/>
              <a:t> peers. These are your Groups, if you have successes share, if you have failures, share. By supporting each other we will strengthen the entire </a:t>
            </a:r>
            <a:r>
              <a:rPr lang="en-US" baseline="0" dirty="0" err="1" smtClean="0"/>
              <a:t>preoject</a:t>
            </a:r>
            <a:r>
              <a:rPr lang="en-US" baseline="0" dirty="0" smtClean="0"/>
              <a:t>. </a:t>
            </a:r>
            <a:endParaRPr lang="en-US" dirty="0" smtClean="0"/>
          </a:p>
          <a:p>
            <a:endParaRPr lang="en-US" dirty="0" smtClean="0"/>
          </a:p>
          <a:p>
            <a:r>
              <a:rPr lang="en-US" dirty="0" smtClean="0"/>
              <a:t> </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Promote collaborative learning and relationships. </a:t>
            </a:r>
          </a:p>
          <a:p>
            <a:endParaRPr lang="en-US" dirty="0" smtClean="0"/>
          </a:p>
          <a:p>
            <a:r>
              <a:rPr lang="en-US" baseline="0" dirty="0" smtClean="0"/>
              <a:t>The second goal is to promote collaborative learning:</a:t>
            </a:r>
            <a:endParaRPr lang="en-US" dirty="0" smtClean="0"/>
          </a:p>
          <a:p>
            <a:endParaRPr lang="en-US" dirty="0" smtClean="0"/>
          </a:p>
          <a:p>
            <a:r>
              <a:rPr lang="en-US" dirty="0" smtClean="0"/>
              <a:t>We’re looking for User Group Participation</a:t>
            </a:r>
            <a:r>
              <a:rPr lang="en-US" baseline="0" dirty="0" smtClean="0"/>
              <a:t> to:</a:t>
            </a:r>
          </a:p>
          <a:p>
            <a:pPr lvl="1">
              <a:buFont typeface="Arial" pitchFamily="34" charset="0"/>
              <a:buChar char="•"/>
            </a:pPr>
            <a:r>
              <a:rPr lang="en-US" dirty="0" smtClean="0"/>
              <a:t>Make sure</a:t>
            </a:r>
            <a:r>
              <a:rPr lang="en-US" baseline="0" dirty="0" smtClean="0"/>
              <a:t> </a:t>
            </a:r>
            <a:r>
              <a:rPr lang="en-US" dirty="0" smtClean="0"/>
              <a:t>the group works for you</a:t>
            </a:r>
          </a:p>
          <a:p>
            <a:pPr lvl="1">
              <a:buFont typeface="Arial" pitchFamily="34" charset="0"/>
              <a:buChar char="•"/>
            </a:pPr>
            <a:r>
              <a:rPr lang="en-US" dirty="0" smtClean="0"/>
              <a:t>What do you want to see from the IDS</a:t>
            </a:r>
            <a:r>
              <a:rPr lang="en-US" baseline="0" dirty="0" smtClean="0"/>
              <a:t> Project and from the Users Groups?</a:t>
            </a:r>
          </a:p>
          <a:p>
            <a:pPr lvl="1">
              <a:buFont typeface="Arial" pitchFamily="34" charset="0"/>
              <a:buChar char="•"/>
            </a:pPr>
            <a:r>
              <a:rPr lang="en-US" baseline="0" dirty="0" smtClean="0"/>
              <a:t>What topics? Or ideas do you have for enhancements, for anything resource sharing. </a:t>
            </a:r>
          </a:p>
          <a:p>
            <a:pPr lvl="1">
              <a:buFont typeface="Arial" pitchFamily="34" charset="0"/>
              <a:buChar char="•"/>
            </a:pPr>
            <a:endParaRPr lang="en-US" baseline="0" dirty="0" smtClean="0"/>
          </a:p>
          <a:p>
            <a:pPr lvl="0">
              <a:buFont typeface="Arial" pitchFamily="34" charset="0"/>
              <a:buNone/>
            </a:pPr>
            <a:r>
              <a:rPr lang="en-US" baseline="0" dirty="0" smtClean="0"/>
              <a:t>Throughout the day we’ll be asking for volunteers to help plan with the local Chair and Secretary, the next User Group and we hope that you consider.</a:t>
            </a:r>
          </a:p>
          <a:p>
            <a:endParaRPr lang="en-US" dirty="0" smtClean="0"/>
          </a:p>
          <a:p>
            <a:r>
              <a:rPr lang="en-US" dirty="0" smtClean="0"/>
              <a:t>Why volunteer? And what will you get out of it?</a:t>
            </a:r>
          </a:p>
          <a:p>
            <a:pPr lvl="1">
              <a:buFont typeface="Arial" pitchFamily="34" charset="0"/>
              <a:buChar char="•"/>
            </a:pPr>
            <a:r>
              <a:rPr lang="en-US" baseline="0" dirty="0" smtClean="0"/>
              <a:t>Add to your Curriculum vitae!</a:t>
            </a:r>
          </a:p>
          <a:p>
            <a:pPr lvl="0">
              <a:buFont typeface="Arial" pitchFamily="34" charset="0"/>
              <a:buNone/>
            </a:pPr>
            <a:r>
              <a:rPr lang="en-US" baseline="0" dirty="0" smtClean="0"/>
              <a:t>There are :</a:t>
            </a:r>
          </a:p>
          <a:p>
            <a:pPr lvl="0">
              <a:buFont typeface="Arial" pitchFamily="34" charset="0"/>
              <a:buChar char="•"/>
            </a:pPr>
            <a:r>
              <a:rPr lang="en-US" baseline="0" dirty="0" smtClean="0"/>
              <a:t> Presentation opportunities (such as you’ll see today)</a:t>
            </a:r>
          </a:p>
          <a:p>
            <a:pPr lvl="0">
              <a:buFont typeface="Arial" pitchFamily="34" charset="0"/>
              <a:buChar char="•"/>
            </a:pPr>
            <a:r>
              <a:rPr lang="en-US" baseline="0" dirty="0" smtClean="0"/>
              <a:t> You could facilitate a Group discussion</a:t>
            </a:r>
          </a:p>
          <a:p>
            <a:pPr lvl="0">
              <a:buFont typeface="Arial" pitchFamily="34" charset="0"/>
              <a:buChar char="•"/>
            </a:pPr>
            <a:r>
              <a:rPr lang="en-US" baseline="0" dirty="0" smtClean="0"/>
              <a:t> Have an idea for a chapter in the “Workflow Toolkit”? There are opportunities there. </a:t>
            </a:r>
          </a:p>
          <a:p>
            <a:pPr lvl="0">
              <a:buFont typeface="Arial" pitchFamily="34" charset="0"/>
              <a:buChar char="•"/>
            </a:pPr>
            <a:r>
              <a:rPr lang="en-US" baseline="0" dirty="0" smtClean="0"/>
              <a:t> And it’s an opportunity for advancing your Professional Development. You’ll learn something new about resource sharing every time.</a:t>
            </a:r>
          </a:p>
          <a:p>
            <a:pPr>
              <a:buFont typeface="Arial" pitchFamily="34" charset="0"/>
              <a:buChar char="•"/>
            </a:pPr>
            <a:r>
              <a:rPr lang="en-US" baseline="0" dirty="0" smtClean="0"/>
              <a:t> You’ll also get a chance to work closely with the mentors and your peers to expand your knowledge of all things ILL, resource sharing, and what’s going on in the Project. </a:t>
            </a:r>
          </a:p>
          <a:p>
            <a:pPr>
              <a:buFont typeface="Arial" pitchFamily="34" charset="0"/>
              <a:buChar char="•"/>
            </a:pPr>
            <a:r>
              <a:rPr lang="en-US" dirty="0" smtClean="0"/>
              <a:t> And you’ll always have fun!</a:t>
            </a:r>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a:buFontTx/>
              <a:buNone/>
            </a:pPr>
            <a:r>
              <a:rPr lang="en-US" dirty="0" smtClean="0"/>
              <a:t>The</a:t>
            </a:r>
            <a:r>
              <a:rPr lang="en-US" baseline="0" dirty="0" smtClean="0"/>
              <a:t> other half of this goal is to promote collaborative relationships that will provide an opportunity for everyone to learn.</a:t>
            </a:r>
          </a:p>
          <a:p>
            <a:pPr>
              <a:buFontTx/>
              <a:buNone/>
            </a:pPr>
            <a:endParaRPr lang="en-US" baseline="0" dirty="0" smtClean="0"/>
          </a:p>
          <a:p>
            <a:pPr>
              <a:buFontTx/>
              <a:buNone/>
            </a:pPr>
            <a:r>
              <a:rPr lang="en-US" baseline="0" dirty="0" smtClean="0"/>
              <a:t>Each quarter we will have libraries partner up with each other and today at lunch and during break you’ll have the opportunity to choose your first library partner. </a:t>
            </a:r>
          </a:p>
          <a:p>
            <a:pPr>
              <a:buFontTx/>
              <a:buNone/>
            </a:pPr>
            <a:endParaRPr lang="en-US" baseline="0" dirty="0" smtClean="0"/>
          </a:p>
          <a:p>
            <a:pPr>
              <a:buFontTx/>
              <a:buNone/>
            </a:pPr>
            <a:r>
              <a:rPr lang="en-US" baseline="0" dirty="0" smtClean="0"/>
              <a:t>Doesn’t have to be the same size or type library as yours. Mix it up!</a:t>
            </a:r>
          </a:p>
          <a:p>
            <a:pPr>
              <a:buFontTx/>
              <a:buNone/>
            </a:pPr>
            <a:endParaRPr lang="en-US" baseline="0" dirty="0" smtClean="0"/>
          </a:p>
          <a:p>
            <a:pPr>
              <a:buFontTx/>
              <a:buNone/>
            </a:pPr>
            <a:r>
              <a:rPr lang="en-US" baseline="0" dirty="0" smtClean="0"/>
              <a:t>Some of you may be asking - Why am I partnering up?</a:t>
            </a:r>
          </a:p>
          <a:p>
            <a:pPr lvl="1">
              <a:buFont typeface="Arial" pitchFamily="34" charset="0"/>
              <a:buChar char="•"/>
            </a:pPr>
            <a:r>
              <a:rPr lang="en-US" baseline="0" dirty="0" smtClean="0"/>
              <a:t>It’s an opportunity to get to know your fellow ILL practitioners. To meet someone new!</a:t>
            </a:r>
          </a:p>
          <a:p>
            <a:pPr lvl="1">
              <a:buFont typeface="Arial" pitchFamily="34" charset="0"/>
              <a:buChar char="•"/>
            </a:pPr>
            <a:r>
              <a:rPr lang="en-US" baseline="0" dirty="0" smtClean="0"/>
              <a:t>You can plan a visit – either virtual or in person. Some of you may be thinking, “Oh gosh, I don’t want anyone to see the mess my office is!” Don’t panic! This is an opportunity for you to work with someone else, to get ideas off another library.  Check out their workflow! Check out their Office!</a:t>
            </a:r>
          </a:p>
          <a:p>
            <a:pPr lvl="1">
              <a:buFont typeface="Arial" pitchFamily="34" charset="0"/>
              <a:buChar char="•"/>
            </a:pPr>
            <a:r>
              <a:rPr lang="en-US" baseline="0" dirty="0" smtClean="0"/>
              <a:t>Check out their Email templates, packaging, processing, training and more!</a:t>
            </a:r>
          </a:p>
          <a:p>
            <a:pPr lvl="1">
              <a:buFont typeface="Arial" pitchFamily="34" charset="0"/>
              <a:buChar char="•"/>
            </a:pPr>
            <a:r>
              <a:rPr lang="en-US" baseline="0" dirty="0" smtClean="0"/>
              <a:t>Ask yourselves, what might I “borrow? from their library? And you never know what they’ll borrow from your library. </a:t>
            </a:r>
          </a:p>
          <a:p>
            <a:pPr lvl="1">
              <a:buFont typeface="Arial" pitchFamily="34" charset="0"/>
              <a:buChar char="•"/>
            </a:pPr>
            <a:endParaRPr lang="en-US" baseline="0" dirty="0" smtClean="0"/>
          </a:p>
          <a:p>
            <a:pPr lvl="1">
              <a:buFont typeface="Arial" pitchFamily="34" charset="0"/>
              <a:buChar char="•"/>
            </a:pPr>
            <a:r>
              <a:rPr lang="en-US" baseline="0" dirty="0" smtClean="0"/>
              <a:t>It gives a whole new meaning to the philosophy  “Your library is my library and my library is yours!”</a:t>
            </a:r>
          </a:p>
          <a:p>
            <a:pPr lvl="1">
              <a:buFont typeface="Arial" pitchFamily="34" charset="0"/>
              <a:buChar char="•"/>
            </a:pPr>
            <a:endParaRPr lang="en-US" baseline="0" dirty="0" smtClean="0"/>
          </a:p>
          <a:p>
            <a:pPr>
              <a:buFontTx/>
              <a:buNone/>
            </a:pPr>
            <a:endParaRPr lang="en-US" dirty="0" smtClean="0"/>
          </a:p>
          <a:p>
            <a:pPr>
              <a:buFontTx/>
              <a:buNone/>
            </a:pPr>
            <a:endParaRPr lang="en-US" dirty="0" smtClean="0"/>
          </a:p>
          <a:p>
            <a:pPr>
              <a:buFontTx/>
              <a:buNone/>
            </a:pPr>
            <a:endParaRPr lang="en-US" dirty="0" smtClean="0"/>
          </a:p>
          <a:p>
            <a:pPr>
              <a:buFontTx/>
              <a:buNone/>
            </a:pPr>
            <a:endParaRPr lang="en-US" dirty="0" smtClean="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As an example:</a:t>
            </a:r>
            <a:r>
              <a:rPr lang="en-US" baseline="0" dirty="0" smtClean="0"/>
              <a:t> </a:t>
            </a:r>
            <a:r>
              <a:rPr lang="en-US" dirty="0" smtClean="0"/>
              <a:t>This</a:t>
            </a:r>
            <a:r>
              <a:rPr lang="en-US" baseline="0" dirty="0" smtClean="0"/>
              <a:t> is a list of top ten things learned while going out on visits – and these are coming from the mentors while out on visits to libraries across the state.</a:t>
            </a:r>
          </a:p>
          <a:p>
            <a:endParaRPr lang="en-US" dirty="0"/>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6)  For those up on 8.1 now, which should be everyone now, we have the ability to see this field on the Lending Article Screens. When this first changed, some of us couldn’t see it and weren’t aware it was even there until we visited another library. </a:t>
            </a:r>
          </a:p>
          <a:p>
            <a:endParaRPr lang="en-US" baseline="0" dirty="0" smtClean="0"/>
          </a:p>
          <a:p>
            <a:pPr marL="224325" indent="-224325">
              <a:buAutoNum type="arabicParenR" startAt="9"/>
            </a:pPr>
            <a:r>
              <a:rPr lang="en-US" baseline="0" dirty="0" smtClean="0"/>
              <a:t>Nine is an example of a non-resource sharing idea passed along on a visit.  The idea of a library puzzle or games tossed out on a table for a de-stressing activity for students, staff and faculty alike!</a:t>
            </a:r>
          </a:p>
          <a:p>
            <a:pPr marL="224325" indent="-224325">
              <a:buAutoNum type="arabicParenR" startAt="9"/>
            </a:pPr>
            <a:endParaRPr lang="en-US" baseline="0" dirty="0" smtClean="0"/>
          </a:p>
          <a:p>
            <a:pPr marL="224325" indent="-224325">
              <a:buAutoNum type="arabicParenR" startAt="9"/>
            </a:pPr>
            <a:r>
              <a:rPr lang="en-US" baseline="0" dirty="0" smtClean="0"/>
              <a:t> Ten is a prime example of the things you discover while out on a visit. Someone has a beautiful green color for their </a:t>
            </a:r>
            <a:r>
              <a:rPr lang="en-US" baseline="0" dirty="0" err="1" smtClean="0"/>
              <a:t>ILLiad</a:t>
            </a:r>
            <a:r>
              <a:rPr lang="en-US" baseline="0" dirty="0" smtClean="0"/>
              <a:t> screens. </a:t>
            </a:r>
          </a:p>
          <a:p>
            <a:endParaRPr lang="en-US" baseline="0" dirty="0" smtClean="0"/>
          </a:p>
          <a:p>
            <a:r>
              <a:rPr lang="en-US" baseline="0" dirty="0" smtClean="0"/>
              <a:t>Ten is an example of the fun you can have when you’re out hosting another library. </a:t>
            </a:r>
          </a:p>
          <a:p>
            <a:endParaRPr lang="en-US" baseline="0" dirty="0" smtClean="0"/>
          </a:p>
          <a:p>
            <a:r>
              <a:rPr lang="en-US" baseline="0" dirty="0" smtClean="0"/>
              <a:t>In the back of the new Workflow Toolkit binder you will find a sheet entitled “Collaborative Technologies” as well as sheet to take with you on your physical or virtual visit that will help you get the most out of your time spent together. Please fill it out, bring it back to our next meeting. We want to hear what your thoughts were, what you learned. </a:t>
            </a:r>
          </a:p>
        </p:txBody>
      </p:sp>
      <p:sp>
        <p:nvSpPr>
          <p:cNvPr id="4" name="Slide Number Placeholder 3"/>
          <p:cNvSpPr>
            <a:spLocks noGrp="1"/>
          </p:cNvSpPr>
          <p:nvPr>
            <p:ph type="sldNum" sz="quarter" idx="10"/>
          </p:nvPr>
        </p:nvSpPr>
        <p:spPr>
          <a:xfrm>
            <a:off x="3884027" y="8684926"/>
            <a:ext cx="2972421" cy="457513"/>
          </a:xfrm>
          <a:prstGeom prst="rect">
            <a:avLst/>
          </a:prstGeom>
        </p:spPr>
        <p:txBody>
          <a:bodyPr lIns="89730" tIns="44865" rIns="89730" bIns="44865"/>
          <a:lstStyle/>
          <a:p>
            <a:fld id="{FA1DA0EA-38AF-4FEF-8D55-388661F264CB}"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12"/>
        <p:cNvGrpSpPr/>
        <p:nvPr/>
      </p:nvGrpSpPr>
      <p:grpSpPr>
        <a:xfrm>
          <a:off x="0" y="0"/>
          <a:ext cx="0" cy="0"/>
          <a:chOff x="0" y="0"/>
          <a:chExt cx="0" cy="0"/>
        </a:xfrm>
      </p:grpSpPr>
      <p:sp>
        <p:nvSpPr>
          <p:cNvPr id="13" name="Shape 13"/>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14" name="Shape 14"/>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15" name="Shape 1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
        <p:nvSpPr>
          <p:cNvPr id="16" name="Shape 1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86"/>
        <p:cNvGrpSpPr/>
        <p:nvPr/>
      </p:nvGrpSpPr>
      <p:grpSpPr>
        <a:xfrm>
          <a:off x="0" y="0"/>
          <a:ext cx="0" cy="0"/>
          <a:chOff x="0" y="0"/>
          <a:chExt cx="0" cy="0"/>
        </a:xfrm>
      </p:grpSpPr>
      <p:sp>
        <p:nvSpPr>
          <p:cNvPr id="87" name="Shape 87"/>
          <p:cNvSpPr txBox="1">
            <a:spLocks noGrp="1"/>
          </p:cNvSpPr>
          <p:nvPr>
            <p:ph type="ctrTitle"/>
          </p:nvPr>
        </p:nvSpPr>
        <p:spPr>
          <a:xfrm>
            <a:off x="685800" y="2111123"/>
            <a:ext cx="7772400" cy="1546474"/>
          </a:xfrm>
          <a:prstGeom prst="rect">
            <a:avLst/>
          </a:prstGeom>
          <a:noFill/>
          <a:ln>
            <a:noFill/>
          </a:ln>
        </p:spPr>
        <p:txBody>
          <a:bodyPr lIns="91425" tIns="91425" rIns="91425" bIns="91425" anchor="b" anchorCtr="0"/>
          <a:lstStyle>
            <a:lvl1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1pPr>
            <a:lvl2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2pPr>
            <a:lvl3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3pPr>
            <a:lvl4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4pPr>
            <a:lvl5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5pPr>
            <a:lvl6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6pPr>
            <a:lvl7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7pPr>
            <a:lvl8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8pPr>
            <a:lvl9pPr marL="0" indent="304800" algn="ctr" rtl="0">
              <a:spcBef>
                <a:spcPts val="0"/>
              </a:spcBef>
              <a:buClr>
                <a:schemeClr val="dk1"/>
              </a:buClr>
              <a:buSzPct val="100000"/>
              <a:buFont typeface="Arial"/>
              <a:buNone/>
              <a:defRPr sz="4800" b="1" i="0" u="none" strike="noStrike" cap="none" baseline="0">
                <a:solidFill>
                  <a:schemeClr val="dk1"/>
                </a:solidFill>
                <a:latin typeface="Arial"/>
                <a:ea typeface="Arial"/>
                <a:cs typeface="Arial"/>
                <a:sym typeface="Arial"/>
              </a:defRPr>
            </a:lvl9pPr>
          </a:lstStyle>
          <a:p>
            <a:endParaRPr/>
          </a:p>
        </p:txBody>
      </p:sp>
      <p:sp>
        <p:nvSpPr>
          <p:cNvPr id="88" name="Shape 88"/>
          <p:cNvSpPr txBox="1">
            <a:spLocks noGrp="1"/>
          </p:cNvSpPr>
          <p:nvPr>
            <p:ph type="subTitle" idx="1"/>
          </p:nvPr>
        </p:nvSpPr>
        <p:spPr>
          <a:xfrm>
            <a:off x="685800" y="3786737"/>
            <a:ext cx="7772400" cy="1046317"/>
          </a:xfrm>
          <a:prstGeom prst="rect">
            <a:avLst/>
          </a:prstGeom>
          <a:noFill/>
          <a:ln>
            <a:noFill/>
          </a:ln>
        </p:spPr>
        <p:txBody>
          <a:bodyPr lIns="91425" tIns="91425" rIns="91425" bIns="91425" anchor="t" anchorCtr="0"/>
          <a:lstStyle>
            <a:lvl1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1pPr>
            <a:lvl2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2pPr>
            <a:lvl3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3pPr>
            <a:lvl4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4pPr>
            <a:lvl5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5pPr>
            <a:lvl6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6pPr>
            <a:lvl7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7pPr>
            <a:lvl8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8pPr>
            <a:lvl9pPr marL="0" indent="190500" algn="ctr" rtl="0">
              <a:lnSpc>
                <a:spcPct val="100000"/>
              </a:lnSpc>
              <a:spcBef>
                <a:spcPts val="0"/>
              </a:spcBef>
              <a:spcAft>
                <a:spcPts val="0"/>
              </a:spcAft>
              <a:buClr>
                <a:schemeClr val="dk2"/>
              </a:buClr>
              <a:buSzPct val="100000"/>
              <a:buFont typeface="Arial"/>
              <a:buNone/>
              <a:defRPr sz="3000" b="0" i="0" u="none" strike="noStrike" cap="none" baseline="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x" type="tx">
  <p:cSld name="tx">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91" name="Shape 91"/>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rtl="0">
              <a:defRPr/>
            </a:lvl1pPr>
            <a:lvl2pPr marL="742950" indent="-285750" rtl="0">
              <a:defRPr/>
            </a:lvl2pPr>
            <a:lvl3pPr marL="1143000" indent="-228600" rtl="0">
              <a:defRPr/>
            </a:lvl3pPr>
            <a:lvl4pPr marL="1600200" indent="-228600"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ColTx" type="twoColTx">
  <p:cSld name="twoColTx">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
        <p:nvSpPr>
          <p:cNvPr id="94" name="Shape 94"/>
          <p:cNvSpPr txBox="1">
            <a:spLocks noGrp="1"/>
          </p:cNvSpPr>
          <p:nvPr>
            <p:ph type="body" idx="1"/>
          </p:nvPr>
        </p:nvSpPr>
        <p:spPr>
          <a:xfrm>
            <a:off x="457200"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
        <p:nvSpPr>
          <p:cNvPr id="95" name="Shape 95"/>
          <p:cNvSpPr txBox="1">
            <a:spLocks noGrp="1"/>
          </p:cNvSpPr>
          <p:nvPr>
            <p:ph type="body" idx="2"/>
          </p:nvPr>
        </p:nvSpPr>
        <p:spPr>
          <a:xfrm>
            <a:off x="4692273" y="1600200"/>
            <a:ext cx="3994525" cy="4967574"/>
          </a:xfrm>
          <a:prstGeom prst="rect">
            <a:avLst/>
          </a:prstGeom>
          <a:noFill/>
          <a:ln>
            <a:noFill/>
          </a:ln>
        </p:spPr>
        <p:txBody>
          <a:bodyPr lIns="91425" tIns="91425" rIns="91425" bIns="91425" anchor="t" anchorCtr="0"/>
          <a:lstStyle>
            <a:lvl1pPr rtl="0">
              <a:defRPr/>
            </a:lvl1pPr>
            <a:lvl2pPr rtl="0">
              <a:defRPr/>
            </a:lvl2pPr>
            <a:lvl3pPr rtl="0">
              <a:defRPr/>
            </a:lvl3pPr>
            <a:lvl4pPr rtl="0">
              <a:defRPr/>
            </a:lvl4pPr>
            <a:lvl5pPr rtl="0">
              <a:defRPr sz="1800"/>
            </a:lvl5pPr>
            <a:lvl6pPr rtl="0">
              <a:defRPr sz="1800"/>
            </a:lvl6pPr>
            <a:lvl7pPr rtl="0">
              <a:defRPr sz="1800"/>
            </a:lvl7pPr>
            <a:lvl8pPr rtl="0">
              <a:defRPr sz="1800"/>
            </a:lvl8pPr>
            <a:lvl9pPr rtl="0">
              <a:defRPr sz="1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lgn="l" rtl="0">
              <a:spcBef>
                <a:spcPts val="0"/>
              </a:spcBef>
              <a:buSzPct val="100000"/>
              <a:buFont typeface="Arial"/>
              <a:buNone/>
              <a:defRPr sz="3600" b="1">
                <a:solidFill>
                  <a:schemeClr val="dk1"/>
                </a:solidFill>
                <a:latin typeface="Arial"/>
                <a:ea typeface="Arial"/>
                <a:cs typeface="Arial"/>
                <a:sym typeface="Arial"/>
              </a:defRPr>
            </a:lvl1pPr>
            <a:lvl2pPr algn="l" rtl="0">
              <a:spcBef>
                <a:spcPts val="0"/>
              </a:spcBef>
              <a:buSzPct val="100000"/>
              <a:buFont typeface="Arial"/>
              <a:buNone/>
              <a:defRPr sz="3600" b="1">
                <a:solidFill>
                  <a:schemeClr val="dk1"/>
                </a:solidFill>
                <a:latin typeface="Arial"/>
                <a:ea typeface="Arial"/>
                <a:cs typeface="Arial"/>
                <a:sym typeface="Arial"/>
              </a:defRPr>
            </a:lvl2pPr>
            <a:lvl3pPr algn="l" rtl="0">
              <a:spcBef>
                <a:spcPts val="0"/>
              </a:spcBef>
              <a:buSzPct val="100000"/>
              <a:buFont typeface="Arial"/>
              <a:buNone/>
              <a:defRPr sz="3600" b="1">
                <a:solidFill>
                  <a:schemeClr val="dk1"/>
                </a:solidFill>
                <a:latin typeface="Arial"/>
                <a:ea typeface="Arial"/>
                <a:cs typeface="Arial"/>
                <a:sym typeface="Arial"/>
              </a:defRPr>
            </a:lvl3pPr>
            <a:lvl4pPr algn="l" rtl="0">
              <a:spcBef>
                <a:spcPts val="0"/>
              </a:spcBef>
              <a:buSzPct val="100000"/>
              <a:buFont typeface="Arial"/>
              <a:buNone/>
              <a:defRPr sz="3600" b="1">
                <a:solidFill>
                  <a:schemeClr val="dk1"/>
                </a:solidFill>
                <a:latin typeface="Arial"/>
                <a:ea typeface="Arial"/>
                <a:cs typeface="Arial"/>
                <a:sym typeface="Arial"/>
              </a:defRPr>
            </a:lvl4pPr>
            <a:lvl5pPr algn="l" rtl="0">
              <a:spcBef>
                <a:spcPts val="0"/>
              </a:spcBef>
              <a:buSzPct val="100000"/>
              <a:buFont typeface="Arial"/>
              <a:buNone/>
              <a:defRPr sz="3600" b="1">
                <a:solidFill>
                  <a:schemeClr val="dk1"/>
                </a:solidFill>
                <a:latin typeface="Arial"/>
                <a:ea typeface="Arial"/>
                <a:cs typeface="Arial"/>
                <a:sym typeface="Arial"/>
              </a:defRPr>
            </a:lvl5pPr>
            <a:lvl6pPr algn="l" rtl="0">
              <a:spcBef>
                <a:spcPts val="0"/>
              </a:spcBef>
              <a:buSzPct val="100000"/>
              <a:buFont typeface="Arial"/>
              <a:buNone/>
              <a:defRPr sz="3600" b="1">
                <a:solidFill>
                  <a:schemeClr val="dk1"/>
                </a:solidFill>
                <a:latin typeface="Arial"/>
                <a:ea typeface="Arial"/>
                <a:cs typeface="Arial"/>
                <a:sym typeface="Arial"/>
              </a:defRPr>
            </a:lvl6pPr>
            <a:lvl7pPr algn="l" rtl="0">
              <a:spcBef>
                <a:spcPts val="0"/>
              </a:spcBef>
              <a:buSzPct val="100000"/>
              <a:buFont typeface="Arial"/>
              <a:buNone/>
              <a:defRPr sz="3600" b="1">
                <a:solidFill>
                  <a:schemeClr val="dk1"/>
                </a:solidFill>
                <a:latin typeface="Arial"/>
                <a:ea typeface="Arial"/>
                <a:cs typeface="Arial"/>
                <a:sym typeface="Arial"/>
              </a:defRPr>
            </a:lvl7pPr>
            <a:lvl8pPr algn="l" rtl="0">
              <a:spcBef>
                <a:spcPts val="0"/>
              </a:spcBef>
              <a:buSzPct val="100000"/>
              <a:buFont typeface="Arial"/>
              <a:buNone/>
              <a:defRPr sz="3600" b="1">
                <a:solidFill>
                  <a:schemeClr val="dk1"/>
                </a:solidFill>
                <a:latin typeface="Arial"/>
                <a:ea typeface="Arial"/>
                <a:cs typeface="Arial"/>
                <a:sym typeface="Arial"/>
              </a:defRPr>
            </a:lvl8pPr>
            <a:lvl9pPr algn="l" rtl="0">
              <a:spcBef>
                <a:spcPts val="0"/>
              </a:spcBef>
              <a:buSzPct val="1000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457200" y="5875078"/>
            <a:ext cx="8229600" cy="692693"/>
          </a:xfrm>
          <a:prstGeom prst="rect">
            <a:avLst/>
          </a:prstGeom>
          <a:noFill/>
          <a:ln>
            <a:noFill/>
          </a:ln>
        </p:spPr>
        <p:txBody>
          <a:bodyPr lIns="91425" tIns="91425" rIns="91425" bIns="91425" anchor="t" anchorCtr="0"/>
          <a:lstStyle>
            <a:lvl1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1pPr>
            <a:lvl2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2pPr>
            <a:lvl3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3pPr>
            <a:lvl4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4pPr>
            <a:lvl5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5pPr>
            <a:lvl6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6pPr>
            <a:lvl7pPr marL="285750" indent="-285750" algn="ctr" rtl="0">
              <a:lnSpc>
                <a:spcPct val="100000"/>
              </a:lnSpc>
              <a:spcBef>
                <a:spcPts val="360"/>
              </a:spcBef>
              <a:spcAft>
                <a:spcPts val="0"/>
              </a:spcAft>
              <a:buClr>
                <a:schemeClr val="dk1"/>
              </a:buClr>
              <a:buSzPct val="166666"/>
              <a:buFont typeface="Arial"/>
              <a:buChar char="•"/>
              <a:defRPr sz="1800">
                <a:solidFill>
                  <a:schemeClr val="dk1"/>
                </a:solidFill>
              </a:defRPr>
            </a:lvl7pPr>
            <a:lvl8pPr marL="285750" indent="-285750" algn="ctr" rtl="0">
              <a:lnSpc>
                <a:spcPct val="100000"/>
              </a:lnSpc>
              <a:spcBef>
                <a:spcPts val="360"/>
              </a:spcBef>
              <a:spcAft>
                <a:spcPts val="0"/>
              </a:spcAft>
              <a:buClr>
                <a:schemeClr val="dk1"/>
              </a:buClr>
              <a:buSzPct val="100000"/>
              <a:buFont typeface="Courier New"/>
              <a:buChar char="o"/>
              <a:defRPr sz="1800">
                <a:solidFill>
                  <a:schemeClr val="dk1"/>
                </a:solidFill>
              </a:defRPr>
            </a:lvl8pPr>
            <a:lvl9pPr marL="285750" indent="-285750" algn="ctr" rtl="0">
              <a:lnSpc>
                <a:spcPct val="100000"/>
              </a:lnSpc>
              <a:spcBef>
                <a:spcPts val="360"/>
              </a:spcBef>
              <a:spcAft>
                <a:spcPts val="0"/>
              </a:spcAft>
              <a:buClr>
                <a:schemeClr val="dk1"/>
              </a:buClr>
              <a:buSzPct val="100000"/>
              <a:buFont typeface="Wingdings"/>
              <a:buChar char="§"/>
              <a:defRPr sz="1800">
                <a:solidFill>
                  <a:schemeClr val="dk1"/>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0"/>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0A5D5EFF-B968-47A6-B1F5-D1C102D800C7}" type="datetimeFigureOut">
              <a:rPr lang="en-US" smtClean="0"/>
              <a:pPr/>
              <a:t>8/4/2012</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55E92183-368C-460B-9925-02011721081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0A5D5EFF-B968-47A6-B1F5-D1C102D800C7}" type="datetimeFigureOut">
              <a:rPr lang="en-US" smtClean="0"/>
              <a:pPr/>
              <a:t>8/4/2012</a:t>
            </a:fld>
            <a:endParaRPr lang="en-US"/>
          </a:p>
        </p:txBody>
      </p:sp>
      <p:sp>
        <p:nvSpPr>
          <p:cNvPr id="9" name="Slide Number Placeholder 8"/>
          <p:cNvSpPr>
            <a:spLocks noGrp="1"/>
          </p:cNvSpPr>
          <p:nvPr>
            <p:ph type="sldNum" sz="quarter" idx="15"/>
          </p:nvPr>
        </p:nvSpPr>
        <p:spPr/>
        <p:txBody>
          <a:bodyPr rtlCol="0"/>
          <a:lstStyle/>
          <a:p>
            <a:fld id="{55E92183-368C-460B-9925-020117210813}"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kumimoji="0"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2BBB5E19-F10A-4C2F-BF6F-11C513378A2E}" type="slidenum">
              <a:rPr kumimoji="0" lang="en-US" smtClean="0"/>
              <a:pPr eaLnBrk="1" latinLnBrk="0" hangingPunct="1"/>
              <a:t>‹#›</a:t>
            </a:fld>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Only" type="titleOnly">
  <p:cSld name="titleOnly">
    <p:spTree>
      <p:nvGrpSpPr>
        <p:cNvPr id="1" name="Shape 24"/>
        <p:cNvGrpSpPr/>
        <p:nvPr/>
      </p:nvGrpSpPr>
      <p:grpSpPr>
        <a:xfrm>
          <a:off x="0" y="0"/>
          <a:ext cx="0" cy="0"/>
          <a:chOff x="0" y="0"/>
          <a:chExt cx="0" cy="0"/>
        </a:xfrm>
      </p:grpSpPr>
      <p:sp>
        <p:nvSpPr>
          <p:cNvPr id="25" name="Shape 25"/>
          <p:cNvSpPr/>
          <p:nvPr/>
        </p:nvSpPr>
        <p:spPr>
          <a:xfrm>
            <a:off x="372035" y="1550894"/>
            <a:ext cx="8399999" cy="5170500"/>
          </a:xfrm>
          <a:prstGeom prst="roundRect">
            <a:avLst>
              <a:gd name="adj" fmla="val 2970"/>
            </a:avLst>
          </a:prstGeom>
          <a:solidFill>
            <a:srgbClr val="FFFFFF"/>
          </a:solidFill>
          <a:ln>
            <a:noFill/>
          </a:ln>
        </p:spPr>
        <p:txBody>
          <a:bodyPr lIns="91425" tIns="45700" rIns="91425" bIns="45700" anchor="ctr" anchorCtr="0">
            <a:spAutoFit/>
          </a:bodyPr>
          <a:lstStyle/>
          <a:p>
            <a:endParaRPr/>
          </a:p>
        </p:txBody>
      </p:sp>
      <p:sp>
        <p:nvSpPr>
          <p:cNvPr id="26" name="Shape 26"/>
          <p:cNvSpPr/>
          <p:nvPr/>
        </p:nvSpPr>
        <p:spPr>
          <a:xfrm rot="10800000" flipH="1">
            <a:off x="372035" y="-120"/>
            <a:ext cx="8399999" cy="1399800"/>
          </a:xfrm>
          <a:prstGeom prst="round2SameRect">
            <a:avLst>
              <a:gd name="adj1" fmla="val 10590"/>
              <a:gd name="adj2" fmla="val 0"/>
            </a:avLst>
          </a:prstGeom>
          <a:solidFill>
            <a:srgbClr val="FFFFFF"/>
          </a:solidFill>
          <a:ln>
            <a:noFill/>
          </a:ln>
        </p:spPr>
        <p:txBody>
          <a:bodyPr lIns="91425" tIns="45700" rIns="91425" bIns="45700" anchor="ctr" anchorCtr="0">
            <a:spAutoFit/>
          </a:bodyPr>
          <a:lstStyle/>
          <a:p>
            <a:endParaRPr/>
          </a:p>
        </p:txBody>
      </p:sp>
      <p:sp>
        <p:nvSpPr>
          <p:cNvPr id="27" name="Shape 27"/>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rtl="0">
              <a:defRPr>
                <a:solidFill>
                  <a:schemeClr val="dk2"/>
                </a:solidFill>
              </a:defRPr>
            </a:lvl1pPr>
            <a:lvl2pPr rtl="0">
              <a:defRPr>
                <a:solidFill>
                  <a:schemeClr val="dk2"/>
                </a:solidFill>
              </a:defRPr>
            </a:lvl2pPr>
            <a:lvl3pPr rtl="0">
              <a:defRPr>
                <a:solidFill>
                  <a:schemeClr val="dk2"/>
                </a:solidFill>
              </a:defRPr>
            </a:lvl3pPr>
            <a:lvl4pPr rtl="0">
              <a:defRPr>
                <a:solidFill>
                  <a:schemeClr val="dk2"/>
                </a:solidFill>
              </a:defRPr>
            </a:lvl4pPr>
            <a:lvl5pPr rtl="0">
              <a:defRPr>
                <a:solidFill>
                  <a:schemeClr val="dk2"/>
                </a:solidFill>
              </a:defRPr>
            </a:lvl5pPr>
            <a:lvl6pPr rtl="0">
              <a:defRPr>
                <a:solidFill>
                  <a:schemeClr val="dk2"/>
                </a:solidFill>
              </a:defRPr>
            </a:lvl6pPr>
            <a:lvl7pPr rtl="0">
              <a:defRPr>
                <a:solidFill>
                  <a:schemeClr val="dk2"/>
                </a:solidFill>
              </a:defRPr>
            </a:lvl7pPr>
            <a:lvl8pPr rtl="0">
              <a:defRPr>
                <a:solidFill>
                  <a:schemeClr val="dk2"/>
                </a:solidFill>
              </a:defRPr>
            </a:lvl8pPr>
            <a:lvl9pPr rtl="0">
              <a:defRPr>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2183-368C-460B-9925-0201172108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lgn="r" eaLnBrk="1" latinLnBrk="0" hangingPunct="1"/>
            <a:fld id="{E6F9B8CD-342D-4579-98EC-A8FD6B7370E1}" type="datetimeFigureOut">
              <a:rPr lang="en-US" smtClean="0"/>
              <a:pPr algn="r" eaLnBrk="1" latinLnBrk="0" hangingPunct="1"/>
              <a:t>8/4/2012</a:t>
            </a:fld>
            <a:endParaRPr lang="en-US"/>
          </a:p>
        </p:txBody>
      </p:sp>
      <p:sp>
        <p:nvSpPr>
          <p:cNvPr id="7" name="Slide Number Placeholder 6"/>
          <p:cNvSpPr>
            <a:spLocks noGrp="1"/>
          </p:cNvSpPr>
          <p:nvPr>
            <p:ph type="sldNum" sz="quarter" idx="11"/>
          </p:nvPr>
        </p:nvSpPr>
        <p:spPr/>
        <p:txBody>
          <a:bodyPr rtlCol="0"/>
          <a:lstStyle/>
          <a:p>
            <a:pPr algn="ctr" eaLnBrk="1" latinLnBrk="0" hangingPunct="1"/>
            <a:fld id="{2BBB5E19-F10A-4C2F-BF6F-11C513378A2E}" type="slidenum">
              <a:rPr kumimoji="0" lang="en-US" smtClean="0"/>
              <a:pPr algn="ctr" eaLnBrk="1" latinLnBrk="0" hangingPunct="1"/>
              <a:t>‹#›</a:t>
            </a:fld>
            <a:endParaRPr kumimoji="0" lang="en-US"/>
          </a:p>
        </p:txBody>
      </p:sp>
      <p:sp>
        <p:nvSpPr>
          <p:cNvPr id="8" name="Footer Placeholder 7"/>
          <p:cNvSpPr>
            <a:spLocks noGrp="1"/>
          </p:cNvSpPr>
          <p:nvPr>
            <p:ph type="ftr" sz="quarter" idx="12"/>
          </p:nvPr>
        </p:nvSpPr>
        <p:spPr/>
        <p:txBody>
          <a:bodyPr rtlCol="0"/>
          <a:lstStyle/>
          <a:p>
            <a:endParaRPr kumimoji="0"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0A5D5EFF-B968-47A6-B1F5-D1C102D800C7}" type="datetimeFigureOut">
              <a:rPr lang="en-US" smtClean="0"/>
              <a:pPr/>
              <a:t>8/4/2012</a:t>
            </a:fld>
            <a:endParaRPr lang="en-US"/>
          </a:p>
        </p:txBody>
      </p:sp>
      <p:sp>
        <p:nvSpPr>
          <p:cNvPr id="22" name="Slide Number Placeholder 21"/>
          <p:cNvSpPr>
            <a:spLocks noGrp="1"/>
          </p:cNvSpPr>
          <p:nvPr>
            <p:ph type="sldNum" sz="quarter" idx="15"/>
          </p:nvPr>
        </p:nvSpPr>
        <p:spPr/>
        <p:txBody>
          <a:bodyPr rtlCol="0"/>
          <a:lstStyle/>
          <a:p>
            <a:fld id="{55E92183-368C-460B-9925-020117210813}"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0A5D5EFF-B968-47A6-B1F5-D1C102D800C7}" type="datetimeFigureOut">
              <a:rPr lang="en-US" smtClean="0"/>
              <a:pPr/>
              <a:t>8/4/2012</a:t>
            </a:fld>
            <a:endParaRPr lang="en-US"/>
          </a:p>
        </p:txBody>
      </p:sp>
      <p:sp>
        <p:nvSpPr>
          <p:cNvPr id="18" name="Slide Number Placeholder 17"/>
          <p:cNvSpPr>
            <a:spLocks noGrp="1"/>
          </p:cNvSpPr>
          <p:nvPr>
            <p:ph type="sldNum" sz="quarter" idx="11"/>
          </p:nvPr>
        </p:nvSpPr>
        <p:spPr/>
        <p:txBody>
          <a:bodyPr rtlCol="0"/>
          <a:lstStyle/>
          <a:p>
            <a:fld id="{55E92183-368C-460B-9925-020117210813}"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5D5EFF-B968-47A6-B1F5-D1C102D800C7}"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4276884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5D5EFF-B968-47A6-B1F5-D1C102D800C7}"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3913309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3673820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TION_ONLY">
  <p:cSld name="CAPTION_ONLY">
    <p:spTree>
      <p:nvGrpSpPr>
        <p:cNvPr id="1" name="Shape 28"/>
        <p:cNvGrpSpPr/>
        <p:nvPr/>
      </p:nvGrpSpPr>
      <p:grpSpPr>
        <a:xfrm>
          <a:off x="0" y="0"/>
          <a:ext cx="0" cy="0"/>
          <a:chOff x="0" y="0"/>
          <a:chExt cx="0" cy="0"/>
        </a:xfrm>
      </p:grpSpPr>
      <p:sp>
        <p:nvSpPr>
          <p:cNvPr id="29" name="Shape 29"/>
          <p:cNvSpPr txBox="1">
            <a:spLocks noGrp="1"/>
          </p:cNvSpPr>
          <p:nvPr>
            <p:ph type="body" idx="1"/>
          </p:nvPr>
        </p:nvSpPr>
        <p:spPr>
          <a:xfrm>
            <a:off x="372035" y="5702203"/>
            <a:ext cx="8399999" cy="865500"/>
          </a:xfrm>
          <a:prstGeom prst="rect">
            <a:avLst/>
          </a:prstGeom>
          <a:noFill/>
          <a:ln>
            <a:noFill/>
          </a:ln>
        </p:spPr>
        <p:txBody>
          <a:bodyPr lIns="91425" tIns="91425" rIns="91425" bIns="91425" anchor="t" anchorCtr="0"/>
          <a:lstStyle>
            <a:lvl1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1pPr>
            <a:lvl2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2pPr>
            <a:lvl3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3pPr>
            <a:lvl4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4pPr>
            <a:lvl5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5pPr>
            <a:lvl6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6pPr>
            <a:lvl7pPr marL="342900" indent="-342900" algn="l" rtl="0">
              <a:lnSpc>
                <a:spcPct val="100000"/>
              </a:lnSpc>
              <a:spcBef>
                <a:spcPts val="0"/>
              </a:spcBef>
              <a:spcAft>
                <a:spcPts val="0"/>
              </a:spcAft>
              <a:buClr>
                <a:schemeClr val="lt1"/>
              </a:buClr>
              <a:buSzPct val="166666"/>
              <a:buFont typeface="Arial"/>
              <a:buChar char="•"/>
              <a:defRPr sz="2400" b="1">
                <a:solidFill>
                  <a:schemeClr val="lt1"/>
                </a:solidFill>
              </a:defRPr>
            </a:lvl7pPr>
            <a:lvl8pPr marL="342900" indent="-342900" algn="l" rtl="0">
              <a:lnSpc>
                <a:spcPct val="100000"/>
              </a:lnSpc>
              <a:spcBef>
                <a:spcPts val="0"/>
              </a:spcBef>
              <a:spcAft>
                <a:spcPts val="0"/>
              </a:spcAft>
              <a:buClr>
                <a:schemeClr val="lt1"/>
              </a:buClr>
              <a:buSzPct val="100000"/>
              <a:buFont typeface="Courier New"/>
              <a:buChar char="o"/>
              <a:defRPr sz="2400" b="1">
                <a:solidFill>
                  <a:schemeClr val="lt1"/>
                </a:solidFill>
              </a:defRPr>
            </a:lvl8pPr>
            <a:lvl9pPr marL="342900" indent="-342900" algn="l" rtl="0">
              <a:lnSpc>
                <a:spcPct val="100000"/>
              </a:lnSpc>
              <a:spcBef>
                <a:spcPts val="0"/>
              </a:spcBef>
              <a:spcAft>
                <a:spcPts val="0"/>
              </a:spcAft>
              <a:buClr>
                <a:schemeClr val="lt1"/>
              </a:buClr>
              <a:buSzPct val="100000"/>
              <a:buFont typeface="Wingdings"/>
              <a:buChar char="§"/>
              <a:defRPr sz="2400" b="1">
                <a:solidFill>
                  <a:schemeClr val="lt1"/>
                </a:solidFill>
              </a:defRPr>
            </a:lvl9pPr>
          </a:lstStyle>
          <a:p>
            <a:endParaRPr/>
          </a:p>
        </p:txBody>
      </p:sp>
      <p:sp>
        <p:nvSpPr>
          <p:cNvPr id="30" name="Shape 30"/>
          <p:cNvSpPr/>
          <p:nvPr/>
        </p:nvSpPr>
        <p:spPr>
          <a:xfrm>
            <a:off x="372035" y="311039"/>
            <a:ext cx="8399999" cy="5158200"/>
          </a:xfrm>
          <a:prstGeom prst="roundRect">
            <a:avLst>
              <a:gd name="adj" fmla="val 2776"/>
            </a:avLst>
          </a:prstGeom>
          <a:solidFill>
            <a:srgbClr val="FFFFFF"/>
          </a:solidFill>
          <a:ln>
            <a:noFill/>
          </a:ln>
        </p:spPr>
        <p:txBody>
          <a:bodyPr lIns="91425" tIns="45700" rIns="91425" bIns="45700" anchor="ctr" anchorCtr="0">
            <a:spAutoFit/>
          </a:body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2565276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5723192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lgn="r" eaLnBrk="1" latinLnBrk="0" hangingPunct="1"/>
            <a:fld id="{E6F9B8CD-342D-4579-98EC-A8FD6B7370E1}" type="datetimeFigureOut">
              <a:rPr lang="en-US" smtClean="0"/>
              <a:pPr algn="r" eaLnBrk="1" latinLnBrk="0" hangingPunct="1"/>
              <a:t>8/4/2012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algn="ctr" eaLnBrk="1" latinLnBrk="0" hangingPunct="1"/>
            <a:fld id="{2BBB5E19-F10A-4C2F-BF6F-11C513378A2E}" type="slidenum">
              <a:rPr kumimoji="0" lang="en-US" smtClean="0"/>
              <a:pPr algn="ctr" eaLnBrk="1" latinLnBrk="0" hangingPunct="1"/>
              <a:t>‹#›</a:t>
            </a:fld>
            <a:endParaRPr kumimoji="0" lang="en-US"/>
          </a:p>
        </p:txBody>
      </p:sp>
    </p:spTree>
    <p:extLst>
      <p:ext uri="{BB962C8B-B14F-4D97-AF65-F5344CB8AC3E}">
        <p14:creationId xmlns:p14="http://schemas.microsoft.com/office/powerpoint/2010/main" val="2928326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25266397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3960850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1015440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158982293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eaLnBrk="1" latinLnBrk="0" hangingPunct="1"/>
            <a:fld id="{E6F9B8CD-342D-4579-98EC-A8FD6B7370E1}" type="datetimeFigureOut">
              <a:rPr lang="en-US" smtClean="0"/>
              <a:pPr eaLnBrk="1" latinLnBrk="0" hangingPunct="1"/>
              <a:t>8/4/2012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BBB5E19-F10A-4C2F-BF6F-11C513378A2E}" type="slidenum">
              <a:rPr kumimoji="0" lang="en-US" smtClean="0"/>
              <a:pPr eaLnBrk="1" latinLnBrk="0" hangingPunct="1"/>
              <a:t>‹#›</a:t>
            </a:fld>
            <a:endParaRPr kumimoji="0" lang="en-US"/>
          </a:p>
        </p:txBody>
      </p:sp>
    </p:spTree>
    <p:extLst>
      <p:ext uri="{BB962C8B-B14F-4D97-AF65-F5344CB8AC3E}">
        <p14:creationId xmlns:p14="http://schemas.microsoft.com/office/powerpoint/2010/main" val="8778824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a:prstGeom prst="rect">
            <a:avLst/>
          </a:prstGeom>
        </p:spPr>
        <p:txBody>
          <a:bodyPr/>
          <a:lstStyle/>
          <a:p>
            <a:fld id="{0A5D5EFF-B968-47A6-B1F5-D1C102D800C7}" type="datetimeFigureOut">
              <a:rPr lang="en-US" smtClean="0"/>
              <a:pPr/>
              <a:t>8/4/2012</a:t>
            </a:fld>
            <a:endParaRPr lang="en-US"/>
          </a:p>
        </p:txBody>
      </p:sp>
      <p:sp>
        <p:nvSpPr>
          <p:cNvPr id="17" name="Footer Placeholder 16"/>
          <p:cNvSpPr>
            <a:spLocks noGrp="1"/>
          </p:cNvSpPr>
          <p:nvPr>
            <p:ph type="ftr" sz="quarter" idx="11"/>
          </p:nvPr>
        </p:nvSpPr>
        <p:spPr bwMode="auto">
          <a:xfrm rot="5400000">
            <a:off x="7077269" y="4181669"/>
            <a:ext cx="3657600" cy="384048"/>
          </a:xfrm>
          <a:prstGeom prst="rect">
            <a:avLst/>
          </a:prstGeo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a:prstGeom prst="rect">
            <a:avLst/>
          </a:prstGeom>
        </p:spPr>
        <p:txBody>
          <a:bodyPr/>
          <a:lstStyle/>
          <a:p>
            <a:fld id="{55E92183-368C-460B-9925-020117210813}" type="slidenum">
              <a:rPr lang="en-US" smtClean="0"/>
              <a:pPr/>
              <a:t>‹#›</a:t>
            </a:fld>
            <a:endParaRPr lang="en-US"/>
          </a:p>
        </p:txBody>
      </p:sp>
    </p:spTree>
    <p:extLst>
      <p:ext uri="{BB962C8B-B14F-4D97-AF65-F5344CB8AC3E}">
        <p14:creationId xmlns:p14="http://schemas.microsoft.com/office/powerpoint/2010/main" val="476431207"/>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8E80666-FB37-4B36-9149-507F3B0178E3}"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E80666-FB37-4B36-9149-507F3B0178E3}" type="datetimeFigureOut">
              <a:rPr lang="en-US" smtClean="0"/>
              <a:pPr/>
              <a:t>8/4/2012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E63A33-8271-4DD0-9C48-789913D7C115}"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8E80666-FB37-4B36-9149-507F3B0178E3}" type="datetimeFigureOut">
              <a:rPr lang="en-US" smtClean="0"/>
              <a:pPr/>
              <a:t>8/4/2012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E80666-FB37-4B36-9149-507F3B0178E3}" type="datetimeFigureOut">
              <a:rPr lang="en-US" smtClean="0"/>
              <a:pPr/>
              <a:t>8/4/2012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E80666-FB37-4B36-9149-507F3B0178E3}" type="datetimeFigureOut">
              <a:rPr lang="en-US" smtClean="0"/>
              <a:pPr/>
              <a:t>8/4/2012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E63A33-8271-4DD0-9C48-789913D7C115}" type="slidenum">
              <a:rPr lang="en-US" smtClean="0"/>
              <a:pPr/>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E80666-FB37-4B36-9149-507F3B0178E3}" type="datetimeFigureOut">
              <a:rPr lang="en-US" smtClean="0"/>
              <a:pPr/>
              <a:t>8/4/2012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E63A33-8271-4DD0-9C48-789913D7C115}"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55E92183-368C-460B-9925-020117210813}"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9" name="Slide Number Placeholder 8"/>
          <p:cNvSpPr>
            <a:spLocks noGrp="1"/>
          </p:cNvSpPr>
          <p:nvPr>
            <p:ph type="sldNum" sz="quarter" idx="12"/>
          </p:nvPr>
        </p:nvSpPr>
        <p:spPr>
          <a:xfrm>
            <a:off x="8129016" y="5734050"/>
            <a:ext cx="609600" cy="521208"/>
          </a:xfrm>
          <a:prstGeom prst="rect">
            <a:avLst/>
          </a:prstGeom>
        </p:spPr>
        <p:txBody>
          <a:bodyPr/>
          <a:lstStyle/>
          <a:p>
            <a:fld id="{55E92183-368C-460B-9925-020117210813}"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424714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4" name="Footer Placeholder 3"/>
          <p:cNvSpPr>
            <a:spLocks noGrp="1"/>
          </p:cNvSpPr>
          <p:nvPr>
            <p:ph type="ftr" sz="quarter" idx="11"/>
          </p:nvPr>
        </p:nvSpPr>
        <p:spPr/>
        <p:txBody>
          <a:bodyPr/>
          <a:lstStyle>
            <a:extLst/>
          </a:lstStyle>
          <a:p>
            <a:endParaRPr kumimoji="0" lang="en-US"/>
          </a:p>
        </p:txBody>
      </p:sp>
      <p:sp>
        <p:nvSpPr>
          <p:cNvPr id="5" name="Slide Number Placeholder 4"/>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3" name="Footer Placeholder 2"/>
          <p:cNvSpPr>
            <a:spLocks noGrp="1"/>
          </p:cNvSpPr>
          <p:nvPr>
            <p:ph type="ftr" sz="quarter" idx="11"/>
          </p:nvPr>
        </p:nvSpPr>
        <p:spPr/>
        <p:txBody>
          <a:bodyPr/>
          <a:lstStyle>
            <a:extLst/>
          </a:lstStyle>
          <a:p>
            <a:endParaRPr kumimoji="0" lang="en-US"/>
          </a:p>
        </p:txBody>
      </p:sp>
      <p:sp>
        <p:nvSpPr>
          <p:cNvPr id="4" name="Slide Number Placeholder 3"/>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55E92183-368C-460B-9925-020117210813}"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4AB02A5-4FE5-49D9-9E24-09F23B90C450}" type="datetimeFigureOut">
              <a:rPr lang="en-US" smtClean="0"/>
              <a:t>8/4/2012</a:t>
            </a:fld>
            <a:endParaRPr lang="en-US"/>
          </a:p>
        </p:txBody>
      </p:sp>
      <p:sp>
        <p:nvSpPr>
          <p:cNvPr id="5" name="Footer Placeholder 4"/>
          <p:cNvSpPr>
            <a:spLocks noGrp="1"/>
          </p:cNvSpPr>
          <p:nvPr>
            <p:ph type="ftr" sz="quarter" idx="11"/>
          </p:nvPr>
        </p:nvSpPr>
        <p:spPr/>
        <p:txBody>
          <a:bodyPr/>
          <a:lstStyle>
            <a:extLst/>
          </a:lstStyle>
          <a:p>
            <a:endParaRPr kumimoji="0" lang="en-US"/>
          </a:p>
        </p:txBody>
      </p:sp>
      <p:sp>
        <p:nvSpPr>
          <p:cNvPr id="6" name="Slide Number Placeholder 5"/>
          <p:cNvSpPr>
            <a:spLocks noGrp="1"/>
          </p:cNvSpPr>
          <p:nvPr>
            <p:ph type="sldNum" sz="quarter" idx="12"/>
          </p:nvPr>
        </p:nvSpPr>
        <p:spPr/>
        <p:txBody>
          <a:bodyPr/>
          <a:lstStyle>
            <a:extLst/>
          </a:lstStyle>
          <a:p>
            <a:fld id="{6294C92D-0306-4E69-9CD3-20855E849650}" type="slidenum">
              <a:rPr kumimoji="0" lang="en-US" smtClean="0"/>
              <a:t>‹#›</a:t>
            </a:fld>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a:xfrm rot="5400000">
            <a:off x="7589520" y="1081851"/>
            <a:ext cx="2011680" cy="384048"/>
          </a:xfrm>
          <a:prstGeom prst="rect">
            <a:avLst/>
          </a:prstGeom>
        </p:spPr>
        <p:txBody>
          <a:bodyPr rtlCol="0"/>
          <a:lstStyle/>
          <a:p>
            <a:fld id="{0A5D5EFF-B968-47A6-B1F5-D1C102D800C7}" type="datetimeFigureOut">
              <a:rPr lang="en-US" smtClean="0"/>
              <a:pPr/>
              <a:t>8/4/2012</a:t>
            </a:fld>
            <a:endParaRPr lang="en-US"/>
          </a:p>
        </p:txBody>
      </p:sp>
      <p:sp>
        <p:nvSpPr>
          <p:cNvPr id="9" name="Slide Number Placeholder 8"/>
          <p:cNvSpPr>
            <a:spLocks noGrp="1"/>
          </p:cNvSpPr>
          <p:nvPr>
            <p:ph type="sldNum" sz="quarter" idx="15"/>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10" name="Footer Placeholder 9"/>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3644326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a:xfrm rot="5400000">
            <a:off x="7589520" y="1081851"/>
            <a:ext cx="2011680" cy="384048"/>
          </a:xfrm>
          <a:prstGeom prst="rect">
            <a:avLst/>
          </a:prstGeom>
        </p:spPr>
        <p:txBody>
          <a:bodyPr rtlCol="0"/>
          <a:lstStyle/>
          <a:p>
            <a:fld id="{0A5D5EFF-B968-47A6-B1F5-D1C102D800C7}" type="datetimeFigureOut">
              <a:rPr lang="en-US" smtClean="0"/>
              <a:pPr/>
              <a:t>8/4/2012</a:t>
            </a:fld>
            <a:endParaRPr lang="en-US"/>
          </a:p>
        </p:txBody>
      </p:sp>
      <p:sp>
        <p:nvSpPr>
          <p:cNvPr id="18" name="Slide Number Placeholder 17"/>
          <p:cNvSpPr>
            <a:spLocks noGrp="1"/>
          </p:cNvSpPr>
          <p:nvPr>
            <p:ph type="sldNum" sz="quarter" idx="11"/>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21" name="Footer Placeholder 20"/>
          <p:cNvSpPr>
            <a:spLocks noGrp="1"/>
          </p:cNvSpPr>
          <p:nvPr>
            <p:ph type="ftr" sz="quarter" idx="12"/>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363122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a:xfrm rot="5400000">
            <a:off x="7589520" y="1081851"/>
            <a:ext cx="2011680" cy="384048"/>
          </a:xfrm>
          <a:prstGeom prst="rect">
            <a:avLst/>
          </a:prstGeom>
        </p:spPr>
        <p:txBody>
          <a:bodyPr rtlCol="0"/>
          <a:lstStyle/>
          <a:p>
            <a:fld id="{0A5D5EFF-B968-47A6-B1F5-D1C102D800C7}" type="datetimeFigureOut">
              <a:rPr lang="en-US" smtClean="0"/>
              <a:pPr/>
              <a:t>8/4/2012</a:t>
            </a:fld>
            <a:endParaRPr lang="en-US"/>
          </a:p>
        </p:txBody>
      </p:sp>
      <p:sp>
        <p:nvSpPr>
          <p:cNvPr id="22" name="Slide Number Placeholder 21"/>
          <p:cNvSpPr>
            <a:spLocks noGrp="1"/>
          </p:cNvSpPr>
          <p:nvPr>
            <p:ph type="sldNum" sz="quarter" idx="15"/>
          </p:nvPr>
        </p:nvSpPr>
        <p:spPr>
          <a:xfrm>
            <a:off x="8129016" y="5734050"/>
            <a:ext cx="609600" cy="521208"/>
          </a:xfrm>
          <a:prstGeom prst="rect">
            <a:avLst/>
          </a:prstGeom>
        </p:spPr>
        <p:txBody>
          <a:bodyPr rtlCol="0"/>
          <a:lstStyle/>
          <a:p>
            <a:fld id="{55E92183-368C-460B-9925-020117210813}" type="slidenum">
              <a:rPr lang="en-US" smtClean="0"/>
              <a:pPr/>
              <a:t>‹#›</a:t>
            </a:fld>
            <a:endParaRPr lang="en-US"/>
          </a:p>
        </p:txBody>
      </p:sp>
      <p:sp>
        <p:nvSpPr>
          <p:cNvPr id="23" name="Footer Placeholder 22"/>
          <p:cNvSpPr>
            <a:spLocks noGrp="1"/>
          </p:cNvSpPr>
          <p:nvPr>
            <p:ph type="ftr" sz="quarter" idx="16"/>
          </p:nvPr>
        </p:nvSpPr>
        <p:spPr>
          <a:xfrm rot="5400000">
            <a:off x="6990186" y="3737240"/>
            <a:ext cx="3200400" cy="365760"/>
          </a:xfrm>
          <a:prstGeom prst="rect">
            <a:avLst/>
          </a:prstGeom>
        </p:spPr>
        <p:txBody>
          <a:bodyPr rtlCol="0"/>
          <a:lstStyle/>
          <a:p>
            <a:endParaRPr lang="en-US"/>
          </a:p>
        </p:txBody>
      </p:sp>
    </p:spTree>
    <p:extLst>
      <p:ext uri="{BB962C8B-B14F-4D97-AF65-F5344CB8AC3E}">
        <p14:creationId xmlns:p14="http://schemas.microsoft.com/office/powerpoint/2010/main" val="25508905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rot="5400000">
            <a:off x="7589520" y="1081851"/>
            <a:ext cx="2011680" cy="384048"/>
          </a:xfrm>
          <a:prstGeom prst="rect">
            <a:avLst/>
          </a:prstGeom>
        </p:spPr>
        <p:txBody>
          <a:bodyPr/>
          <a:lstStyle/>
          <a:p>
            <a:fld id="{0A5D5EFF-B968-47A6-B1F5-D1C102D800C7}" type="datetimeFigureOut">
              <a:rPr lang="en-US" smtClean="0"/>
              <a:pPr/>
              <a:t>8/4/2012</a:t>
            </a:fld>
            <a:endParaRPr lang="en-US"/>
          </a:p>
        </p:txBody>
      </p:sp>
      <p:sp>
        <p:nvSpPr>
          <p:cNvPr id="6" name="Footer Placeholder 5"/>
          <p:cNvSpPr>
            <a:spLocks noGrp="1"/>
          </p:cNvSpPr>
          <p:nvPr>
            <p:ph type="ftr" sz="quarter" idx="11"/>
          </p:nvPr>
        </p:nvSpPr>
        <p:spPr>
          <a:xfrm rot="5400000">
            <a:off x="6990186" y="3737240"/>
            <a:ext cx="3200400" cy="365760"/>
          </a:xfrm>
          <a:prstGeom prst="rect">
            <a:avLst/>
          </a:prstGeom>
        </p:spPr>
        <p:txBody>
          <a:bodyPr/>
          <a:lstStyle/>
          <a:p>
            <a:endParaRPr lang="en-US"/>
          </a:p>
        </p:txBody>
      </p:sp>
      <p:sp>
        <p:nvSpPr>
          <p:cNvPr id="7" name="Slide Number Placeholder 6"/>
          <p:cNvSpPr>
            <a:spLocks noGrp="1"/>
          </p:cNvSpPr>
          <p:nvPr>
            <p:ph type="sldNum" sz="quarter" idx="12"/>
          </p:nvPr>
        </p:nvSpPr>
        <p:spPr>
          <a:xfrm>
            <a:off x="8129016" y="5734050"/>
            <a:ext cx="609600" cy="521208"/>
          </a:xfrm>
          <a:prstGeom prst="rect">
            <a:avLst/>
          </a:prstGeom>
        </p:spPr>
        <p:txBody>
          <a:bodyPr/>
          <a:lstStyle/>
          <a:p>
            <a:fld id="{55E92183-368C-460B-9925-020117210813}"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520770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5.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186035"/>
            <a:ext cx="8229600" cy="1143000"/>
          </a:xfrm>
          <a:prstGeom prst="rect">
            <a:avLst/>
          </a:prstGeom>
          <a:noFill/>
          <a:ln>
            <a:noFill/>
          </a:ln>
        </p:spPr>
        <p:txBody>
          <a:bodyPr lIns="91425" tIns="91425" rIns="91425" bIns="91425" anchor="b" anchorCtr="0"/>
          <a:lstStyle>
            <a:lvl1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1pPr>
            <a:lvl2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2pPr>
            <a:lvl3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3pPr>
            <a:lvl4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4pPr>
            <a:lvl5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5pPr>
            <a:lvl6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6pPr>
            <a:lvl7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7pPr>
            <a:lvl8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8pPr>
            <a:lvl9pPr marL="0" indent="228600" algn="l" rtl="0">
              <a:spcBef>
                <a:spcPts val="0"/>
              </a:spcBef>
              <a:buClr>
                <a:schemeClr val="dk2"/>
              </a:buClr>
              <a:buSzPct val="100000"/>
              <a:buFont typeface="Arial"/>
              <a:buNone/>
              <a:defRPr sz="3600" b="1" i="0" u="none" strike="noStrike" cap="none" baseline="0">
                <a:solidFill>
                  <a:schemeClr val="dk2"/>
                </a:solidFill>
                <a:latin typeface="Arial"/>
                <a:ea typeface="Arial"/>
                <a:cs typeface="Arial"/>
                <a:sym typeface="Arial"/>
              </a:defRPr>
            </a:lvl9pPr>
          </a:lstStyle>
          <a:p>
            <a:endParaRPr/>
          </a:p>
        </p:txBody>
      </p:sp>
      <p:sp>
        <p:nvSpPr>
          <p:cNvPr id="6" name="Shape 6"/>
          <p:cNvSpPr txBox="1">
            <a:spLocks noGrp="1"/>
          </p:cNvSpPr>
          <p:nvPr>
            <p:ph type="body" idx="1"/>
          </p:nvPr>
        </p:nvSpPr>
        <p:spPr>
          <a:xfrm>
            <a:off x="457200" y="1600200"/>
            <a:ext cx="8229600" cy="4967700"/>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69" r:id="rId4"/>
    <p:sldLayoutId id="2147483670" r:id="rId5"/>
    <p:sldLayoutId id="2147483671" r:id="rId6"/>
    <p:sldLayoutId id="2147483672" r:id="rId7"/>
    <p:sldLayoutId id="2147483673" r:id="rId8"/>
    <p:sldLayoutId id="2147483674" r:id="rId9"/>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1pPr>
            <a:lvl2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2pPr>
            <a:lvl3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3pPr>
            <a:lvl4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4pPr>
            <a:lvl5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5pPr>
            <a:lvl6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6pPr>
            <a:lvl7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7pPr>
            <a:lvl8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8pPr>
            <a:lvl9pPr marL="0" indent="228600" algn="l" rtl="0">
              <a:spcBef>
                <a:spcPts val="0"/>
              </a:spcBef>
              <a:buClr>
                <a:schemeClr val="dk1"/>
              </a:buClr>
              <a:buSzPct val="100000"/>
              <a:buFont typeface="Arial"/>
              <a:buNone/>
              <a:defRPr sz="3600" b="1" i="0" u="none" strike="noStrike" cap="none" baseline="0">
                <a:solidFill>
                  <a:schemeClr val="dk1"/>
                </a:solidFill>
                <a:latin typeface="Arial"/>
                <a:ea typeface="Arial"/>
                <a:cs typeface="Arial"/>
                <a:sym typeface="Arial"/>
              </a:defRPr>
            </a:lvl9pPr>
          </a:lstStyle>
          <a:p>
            <a:endParaRPr/>
          </a:p>
        </p:txBody>
      </p:sp>
      <p:sp>
        <p:nvSpPr>
          <p:cNvPr id="85" name="Shape 85"/>
          <p:cNvSpPr txBox="1">
            <a:spLocks noGrp="1"/>
          </p:cNvSpPr>
          <p:nvPr>
            <p:ph type="body" idx="1"/>
          </p:nvPr>
        </p:nvSpPr>
        <p:spPr>
          <a:xfrm>
            <a:off x="457200" y="1600200"/>
            <a:ext cx="8229600" cy="4967574"/>
          </a:xfrm>
          <a:prstGeom prst="rect">
            <a:avLst/>
          </a:prstGeom>
          <a:noFill/>
          <a:ln>
            <a:noFill/>
          </a:ln>
        </p:spPr>
        <p:txBody>
          <a:bodyPr lIns="91425" tIns="91425" rIns="91425" bIns="91425" anchor="t" anchorCtr="0"/>
          <a:lstStyle>
            <a:lvl1pPr marL="342900" indent="-342900" algn="l" rtl="0">
              <a:spcBef>
                <a:spcPts val="600"/>
              </a:spcBef>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indent="-285750" algn="l" rtl="0">
              <a:spcBef>
                <a:spcPts val="480"/>
              </a:spcBef>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indent="-228600" algn="l" rtl="0">
              <a:spcBef>
                <a:spcPts val="480"/>
              </a:spcBef>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indent="-228600" algn="l" rtl="0">
              <a:spcBef>
                <a:spcPts val="360"/>
              </a:spcBef>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indent="-228600" algn="l" rtl="0">
              <a:spcBef>
                <a:spcPts val="360"/>
              </a:spcBef>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indent="-228600" algn="l" rtl="0">
              <a:spcBef>
                <a:spcPts val="360"/>
              </a:spcBef>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lgn="r" eaLnBrk="1" latinLnBrk="0" hangingPunct="1"/>
            <a:fld id="{E6F9B8CD-342D-4579-98EC-A8FD6B7370E1}" type="datetimeFigureOut">
              <a:rPr lang="en-US" smtClean="0"/>
              <a:pPr algn="r" eaLnBrk="1" latinLnBrk="0" hangingPunct="1"/>
              <a:t>8/4/2012</a:t>
            </a:fld>
            <a:endParaRPr lang="en-US" dirty="0">
              <a:solidFill>
                <a:schemeClr val="tx2"/>
              </a:solidFill>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lgn="l" eaLnBrk="1" latinLnBrk="0" hangingPunct="1"/>
            <a:endParaRPr kumimoji="0" lang="en-US" dirty="0">
              <a:solidFill>
                <a:schemeClr val="tx2"/>
              </a:solidFill>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lgn="ctr" eaLnBrk="1" latinLnBrk="0" hangingPunct="1"/>
            <a:fld id="{2BBB5E19-F10A-4C2F-BF6F-11C513378A2E}"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E46C6-96E4-4873-BCEB-249D4868EC35}" type="datetimeFigureOut">
              <a:rPr lang="en-US" smtClean="0"/>
              <a:t>8/4/2012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E58E5A-B242-4AEF-9BE2-BF926B74577C}" type="slidenum">
              <a:rPr lang="en-US" smtClean="0"/>
              <a:t>‹#›</a:t>
            </a:fld>
            <a:endParaRPr lang="en-US"/>
          </a:p>
        </p:txBody>
      </p:sp>
    </p:spTree>
    <p:extLst>
      <p:ext uri="{BB962C8B-B14F-4D97-AF65-F5344CB8AC3E}">
        <p14:creationId xmlns:p14="http://schemas.microsoft.com/office/powerpoint/2010/main" val="360651887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28E80666-FB37-4B36-9149-507F3B0178E3}" type="datetimeFigureOut">
              <a:rPr lang="en-US" smtClean="0"/>
              <a:pPr/>
              <a:t>8/4/2012</a:t>
            </a:fld>
            <a:endParaRPr lang="en-US"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7E63A33-8271-4DD0-9C48-789913D7C11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pPr algn="r" eaLnBrk="1" latinLnBrk="0" hangingPunct="1"/>
            <a:fld id="{54AB02A5-4FE5-49D9-9E24-09F23B90C450}" type="datetimeFigureOut">
              <a:rPr lang="en-US" smtClean="0"/>
              <a:t>8/4/2012</a:t>
            </a:fld>
            <a:endParaRPr lang="en-US" sz="1200">
              <a:solidFill>
                <a:schemeClr val="bg2">
                  <a:shade val="50000"/>
                </a:schemeClr>
              </a:solidFill>
            </a:endParaRP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kumimoji="0" lang="en-US" sz="1200">
              <a:solidFill>
                <a:schemeClr val="bg2">
                  <a:shade val="50000"/>
                </a:schemeClr>
              </a:solidFill>
              <a:effectLst/>
            </a:endParaRP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algn="ctr" eaLnBrk="1" latinLnBrk="0" hangingPunct="1"/>
            <a:fld id="{6294C92D-0306-4E69-9CD3-20855E849650}" type="slidenum">
              <a:rPr kumimoji="0" lang="en-US" smtClean="0"/>
              <a:t>‹#›</a:t>
            </a:fld>
            <a:endParaRPr kumimoji="0" lang="en-US" sz="1200">
              <a:solidFill>
                <a:schemeClr val="bg2">
                  <a:shade val="50000"/>
                </a:schemeClr>
              </a:solidFill>
              <a:effectLst/>
            </a:endParaRP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0.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4.xml"/><Relationship Id="rId6" Type="http://schemas.openxmlformats.org/officeDocument/2006/relationships/image" Target="../media/image16.jpeg"/><Relationship Id="rId5" Type="http://schemas.openxmlformats.org/officeDocument/2006/relationships/image" Target="../media/image21.png"/><Relationship Id="rId4" Type="http://schemas.openxmlformats.org/officeDocument/2006/relationships/image" Target="../media/image20.wmf"/></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44.xml"/><Relationship Id="rId6" Type="http://schemas.openxmlformats.org/officeDocument/2006/relationships/image" Target="../media/image24.jpeg"/><Relationship Id="rId5" Type="http://schemas.openxmlformats.org/officeDocument/2006/relationships/image" Target="../media/image23.wmf"/><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44.xml"/><Relationship Id="rId5" Type="http://schemas.openxmlformats.org/officeDocument/2006/relationships/image" Target="../media/image26.png"/><Relationship Id="rId4" Type="http://schemas.openxmlformats.org/officeDocument/2006/relationships/hyperlink" Target="http://idsproject.org/usergroups.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44.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hyperlink" Target="https://prometheus.atlas-sys.com/display/ILLiadAddons/Addons+Directory" TargetMode="External"/><Relationship Id="rId4" Type="http://schemas.openxmlformats.org/officeDocument/2006/relationships/hyperlink" Target="http://idsproject.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hyperlink" Target="http://idsproject.org/"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hyperlink" Target="https://prometheus.atlas-sys.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hyperlink" Target="http://idsproject.org/"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google.com/imgres?imgurl=http://kizo.com.ua/wp-content/uploads/2011/09/good-karma-150x150.png&amp;imgrefurl=http://kizo.com.ua/?m=201109&amp;usg=__O8dLc-nNErbchEtHJVXoSBbAV3g=&amp;h=150&amp;w=150&amp;sz=24&amp;hl=en&amp;start=0&amp;sig2=pDJ0hyFNpCHpXLB5wrQmgw&amp;zoom=1&amp;tbnid=mxlVDz61yfU4VM:&amp;tbnh=120&amp;tbnw=120&amp;ei=FrkFULq4EobL0QHi8cnvCA&amp;itbs=1&amp;iact=hc&amp;vpx=441&amp;vpy=233&amp;dur=203&amp;hovh=120&amp;hovw=120&amp;tx=100&amp;ty=61&amp;sig=109574245400943823591&amp;page=1&amp;ndsp=30&amp;ved=1t:429,r:1,s:0,i:84" TargetMode="External"/><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2" Type="http://schemas.openxmlformats.org/officeDocument/2006/relationships/hyperlink" Target="https://prometheus.atlas-sys.com/display/ILLiadAddons/OCLC+Article+Exchange" TargetMode="External"/><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hyperlink" Target="http://www.atlas-sys.com/training/tutorials/ILLiad8/Lending82/player.html" TargetMode="Externa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5.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4.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8.xml"/><Relationship Id="rId1" Type="http://schemas.openxmlformats.org/officeDocument/2006/relationships/slideLayout" Target="../slideLayouts/slideLayout19.xml"/><Relationship Id="rId4" Type="http://schemas.openxmlformats.org/officeDocument/2006/relationships/image" Target="file:///C:\DOCUME~1\csisak5\LOCALS~1\Temp\Image_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8" Type="http://schemas.openxmlformats.org/officeDocument/2006/relationships/image" Target="../media/image55.gif"/><Relationship Id="rId3" Type="http://schemas.openxmlformats.org/officeDocument/2006/relationships/image" Target="../media/image50.gif"/><Relationship Id="rId7" Type="http://schemas.openxmlformats.org/officeDocument/2006/relationships/image" Target="../media/image54.gif"/><Relationship Id="rId2" Type="http://schemas.openxmlformats.org/officeDocument/2006/relationships/notesSlide" Target="../notesSlides/notesSlide29.xml"/><Relationship Id="rId1" Type="http://schemas.openxmlformats.org/officeDocument/2006/relationships/slideLayout" Target="../slideLayouts/slideLayout17.xml"/><Relationship Id="rId6" Type="http://schemas.openxmlformats.org/officeDocument/2006/relationships/image" Target="../media/image53.gif"/><Relationship Id="rId5" Type="http://schemas.openxmlformats.org/officeDocument/2006/relationships/image" Target="../media/image52.gif"/><Relationship Id="rId4" Type="http://schemas.openxmlformats.org/officeDocument/2006/relationships/image" Target="../media/image51.gif"/></Relationships>
</file>

<file path=ppt/slides/_rels/slide51.xml.rels><?xml version="1.0" encoding="UTF-8" standalone="yes"?>
<Relationships xmlns="http://schemas.openxmlformats.org/package/2006/relationships"><Relationship Id="rId3" Type="http://schemas.openxmlformats.org/officeDocument/2006/relationships/image" Target="file:///C:\DOCUME~1\csisak5\LOCALS~1\Temp\Image_0" TargetMode="External"/><Relationship Id="rId2" Type="http://schemas.openxmlformats.org/officeDocument/2006/relationships/image" Target="../media/image49.png"/><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openxmlformats.org/officeDocument/2006/relationships/hyperlink" Target="https://prometheus.atlas-sys.com/display/illiad/Customizing+Printer+Templates" TargetMode="External"/><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54.xml.rels><?xml version="1.0" encoding="UTF-8" standalone="yes"?>
<Relationships xmlns="http://schemas.openxmlformats.org/package/2006/relationships"><Relationship Id="rId3" Type="http://schemas.openxmlformats.org/officeDocument/2006/relationships/image" Target="file:///C:\DOCUME~1\csisak5\LOCALS~1\Temp\Image_8" TargetMode="External"/><Relationship Id="rId2" Type="http://schemas.openxmlformats.org/officeDocument/2006/relationships/image" Target="../media/image58.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file:///C:\DOCUME~1\csisak5\LOCALS~1\Temp\Image_6"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file:///C:\DOCUME~1\csisak5\LOCALS~1\Temp\Image_1" TargetMode="External"/><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openxmlformats.org/officeDocument/2006/relationships/image" Target="file:///C:\DOCUME~1\csisak5\LOCALS~1\Temp\Image_2" TargetMode="External"/><Relationship Id="rId2" Type="http://schemas.openxmlformats.org/officeDocument/2006/relationships/image" Target="../media/image61.png"/><Relationship Id="rId1" Type="http://schemas.openxmlformats.org/officeDocument/2006/relationships/slideLayout" Target="../slideLayouts/slideLayout17.xml"/></Relationships>
</file>

<file path=ppt/slides/_rels/slide5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6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3.xml"/><Relationship Id="rId1" Type="http://schemas.openxmlformats.org/officeDocument/2006/relationships/slideLayout" Target="../slideLayouts/slideLayout19.xml"/><Relationship Id="rId6" Type="http://schemas.openxmlformats.org/officeDocument/2006/relationships/image" Target="file:///C:\DOCUME~1\csisak5\LOCALS~1\Temp\Image_9" TargetMode="External"/><Relationship Id="rId5" Type="http://schemas.openxmlformats.org/officeDocument/2006/relationships/image" Target="../media/image64.png"/><Relationship Id="rId4" Type="http://schemas.openxmlformats.org/officeDocument/2006/relationships/image" Target="file:///C:\DOCUME~1\csisak5\LOCALS~1\Temp\Image_11"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44.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3.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4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4265930"/>
            <a:ext cx="9144000" cy="2592070"/>
          </a:xfrm>
          <a:prstGeom prst="rect">
            <a:avLst/>
          </a:prstGeom>
          <a:gradFill rotWithShape="1">
            <a:gsLst>
              <a:gs pos="0">
                <a:srgbClr val="1D257D"/>
              </a:gs>
              <a:gs pos="52000">
                <a:srgbClr val="ECF1F8"/>
              </a:gs>
            </a:gsLst>
            <a:lin ang="5400000" scaled="1"/>
          </a:gradFill>
          <a:ln>
            <a:noFill/>
          </a:ln>
          <a:extLst/>
        </p:spPr>
        <p:txBody>
          <a:bodyPr rot="0" vert="horz" wrap="square" lIns="91440" tIns="45720" rIns="91440" bIns="45720" anchor="ctr" anchorCtr="0" upright="1">
            <a:noAutofit/>
          </a:bodyPr>
          <a:lstStyle/>
          <a:p>
            <a:endParaRPr lang="en-US"/>
          </a:p>
        </p:txBody>
      </p:sp>
      <p:cxnSp>
        <p:nvCxnSpPr>
          <p:cNvPr id="9" name="Straight Connector 8"/>
          <p:cNvCxnSpPr>
            <a:cxnSpLocks noChangeShapeType="1"/>
          </p:cNvCxnSpPr>
          <p:nvPr/>
        </p:nvCxnSpPr>
        <p:spPr bwMode="auto">
          <a:xfrm>
            <a:off x="0" y="4253230"/>
            <a:ext cx="9144000" cy="0"/>
          </a:xfrm>
          <a:prstGeom prst="line">
            <a:avLst/>
          </a:prstGeom>
          <a:noFill/>
          <a:ln w="38100">
            <a:solidFill>
              <a:schemeClr val="bg1">
                <a:lumMod val="75000"/>
              </a:schemeClr>
            </a:solidFill>
            <a:round/>
            <a:headEnd/>
            <a:tailEnd/>
          </a:ln>
          <a:effectLst/>
          <a:extLst>
            <a:ext uri="{909E8E84-426E-40DD-AFC4-6F175D3DCCD1}">
              <a14:hiddenFill xmlns:a14="http://schemas.microsoft.com/office/drawing/2010/main">
                <a:noFill/>
              </a14:hiddenFill>
            </a:ext>
          </a:extLst>
        </p:spPr>
      </p:cxnSp>
      <p:pic>
        <p:nvPicPr>
          <p:cNvPr id="2052" name="Picture 11291" descr="Description: C:\Users\jonesw\Desktop\My Stuff\Posters\ILLiad Poster 2012\IDS logo_300dp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5978" y="185436"/>
            <a:ext cx="5312044" cy="141476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1275" descr="Description: C:\Users\jonesw\Desktop\My Stuff\Posters\ILLiad Poster 2012\Vendor Partners\NY3Rs clea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3875" y="5009291"/>
            <a:ext cx="1470025" cy="733425"/>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11277" descr="Description: C:\Users\jonesw\Desktop\My Stuff\Posters\ILLiad Poster 2012\Vendor Partners\CUNY clea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650" y="5047391"/>
            <a:ext cx="1273175" cy="61277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11278" descr="Description: C:\Users\jonesw\Desktop\My Stuff\Posters\ILLiad Poster 2012\Vendor Partners\for_IDS_sunyconnect_full_circle_approve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4475" y="4971191"/>
            <a:ext cx="2011363" cy="747713"/>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11279" descr="Description: C:\Users\jonesw\Desktop\My Stuff\Posters\ILLiad Poster 2012\Vendor Partners\atlascle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3937" y="5048978"/>
            <a:ext cx="1343025" cy="15160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2" descr="Description: C:\Users\jonesw\Desktop\My Stuff\Posters\ILLiad Poster 2012\Vendor Partners\Serials Solutions.jpg"/>
          <p:cNvPicPr>
            <a:picLocks noChangeAspect="1" noChangeArrowheads="1"/>
          </p:cNvPicPr>
          <p:nvPr/>
        </p:nvPicPr>
        <p:blipFill>
          <a:blip r:embed="rId7"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4410600" y="5990366"/>
            <a:ext cx="2549525" cy="53975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Description: C:\Users\jonesw\Desktop\My Stuff\Posters\ILLiad Poster 2012\Vendor Partners\CCC.jpg"/>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638" y="5872891"/>
            <a:ext cx="1622425" cy="692150"/>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 descr="Description: C:\Users\jonesw\Desktop\My Stuff\Posters\ILLiad Poster 2012\Vendor Partners\oclc2 clear.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80775" y="5663341"/>
            <a:ext cx="1104900" cy="855663"/>
          </a:xfrm>
          <a:prstGeom prst="rect">
            <a:avLst/>
          </a:prstGeom>
          <a:noFill/>
          <a:extLst>
            <a:ext uri="{909E8E84-426E-40DD-AFC4-6F175D3DCCD1}">
              <a14:hiddenFill xmlns:a14="http://schemas.microsoft.com/office/drawing/2010/main">
                <a:solidFill>
                  <a:srgbClr val="FFFFFF"/>
                </a:solidFill>
              </a14:hiddenFill>
            </a:ext>
          </a:extLst>
        </p:spPr>
      </p:pic>
      <p:sp>
        <p:nvSpPr>
          <p:cNvPr id="19" name="Text Box 11288"/>
          <p:cNvSpPr txBox="1"/>
          <p:nvPr/>
        </p:nvSpPr>
        <p:spPr>
          <a:xfrm>
            <a:off x="1411619" y="4191000"/>
            <a:ext cx="6391275" cy="57848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50000"/>
              </a:lnSpc>
              <a:spcBef>
                <a:spcPts val="0"/>
              </a:spcBef>
              <a:spcAft>
                <a:spcPts val="600"/>
              </a:spcAft>
            </a:pPr>
            <a:r>
              <a:rPr lang="en-US" sz="2600" dirty="0">
                <a:solidFill>
                  <a:srgbClr val="FFFFFF"/>
                </a:solidFill>
                <a:effectLst>
                  <a:outerShdw blurRad="50800" dist="38100" dir="5400000" algn="t">
                    <a:srgbClr val="000000">
                      <a:alpha val="40000"/>
                    </a:srgbClr>
                  </a:outerShdw>
                </a:effectLst>
                <a:ea typeface="MS Mincho"/>
                <a:cs typeface="Times New Roman"/>
              </a:rPr>
              <a:t>Made possible by our Strategic Partners</a:t>
            </a:r>
            <a:endParaRPr lang="en-US" sz="1200" dirty="0">
              <a:effectLst/>
              <a:ea typeface="MS Mincho"/>
              <a:cs typeface="Times New Roman"/>
            </a:endParaRPr>
          </a:p>
        </p:txBody>
      </p:sp>
      <p:sp>
        <p:nvSpPr>
          <p:cNvPr id="8" name="Rectangle 17"/>
          <p:cNvSpPr>
            <a:spLocks noChangeArrowheads="1"/>
          </p:cNvSpPr>
          <p:nvPr/>
        </p:nvSpPr>
        <p:spPr bwMode="auto">
          <a:xfrm>
            <a:off x="152400" y="1524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18"/>
          <p:cNvSpPr>
            <a:spLocks noChangeArrowheads="1"/>
          </p:cNvSpPr>
          <p:nvPr/>
        </p:nvSpPr>
        <p:spPr bwMode="auto">
          <a:xfrm>
            <a:off x="152400" y="609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9"/>
          <p:cNvSpPr>
            <a:spLocks noChangeArrowheads="1"/>
          </p:cNvSpPr>
          <p:nvPr/>
        </p:nvSpPr>
        <p:spPr bwMode="auto">
          <a:xfrm>
            <a:off x="152400" y="15240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3" name="Rectangle 20"/>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4" name="Rectangle 21"/>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Rectangle 22"/>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Rectangle 23"/>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24"/>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25"/>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0" name="Rectangle 26"/>
          <p:cNvSpPr>
            <a:spLocks noChangeArrowheads="1"/>
          </p:cNvSpPr>
          <p:nvPr/>
        </p:nvSpPr>
        <p:spPr bwMode="auto">
          <a:xfrm>
            <a:off x="152400" y="1066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3" name="TextBox 22"/>
          <p:cNvSpPr txBox="1"/>
          <p:nvPr/>
        </p:nvSpPr>
        <p:spPr>
          <a:xfrm>
            <a:off x="342900" y="1981200"/>
            <a:ext cx="8458200" cy="1862048"/>
          </a:xfrm>
          <a:prstGeom prst="rect">
            <a:avLst/>
          </a:prstGeom>
          <a:noFill/>
        </p:spPr>
        <p:txBody>
          <a:bodyPr wrap="square" rtlCol="0">
            <a:spAutoFit/>
          </a:bodyPr>
          <a:lstStyle/>
          <a:p>
            <a:pPr algn="ctr"/>
            <a:r>
              <a:rPr lang="en-US" sz="11500" dirty="0" smtClean="0">
                <a:latin typeface="Adobe Gothic Std B" pitchFamily="34" charset="-128"/>
                <a:ea typeface="Adobe Gothic Std B" pitchFamily="34" charset="-128"/>
              </a:rPr>
              <a:t>Welcome!</a:t>
            </a:r>
            <a:endParaRPr lang="en-US" sz="11500" dirty="0">
              <a:latin typeface="Adobe Gothic Std B" pitchFamily="34" charset="-128"/>
              <a:ea typeface="Adobe Gothic Std B" pitchFamily="34" charset="-128"/>
            </a:endParaRPr>
          </a:p>
        </p:txBody>
      </p:sp>
      <p:sp>
        <p:nvSpPr>
          <p:cNvPr id="24" name="TextBox 23"/>
          <p:cNvSpPr txBox="1"/>
          <p:nvPr/>
        </p:nvSpPr>
        <p:spPr>
          <a:xfrm>
            <a:off x="3581400" y="1140767"/>
            <a:ext cx="33528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GeoSlab703 Lt BT" pitchFamily="18" charset="0"/>
              </a:rPr>
              <a:t>Metro User Group</a:t>
            </a:r>
            <a:endParaRPr lang="en-US" sz="2400" b="1" dirty="0">
              <a:effectLst>
                <a:outerShdw blurRad="38100" dist="38100" dir="2700000" algn="tl">
                  <a:srgbClr val="000000">
                    <a:alpha val="43137"/>
                  </a:srgbClr>
                </a:outerShdw>
              </a:effectLst>
              <a:latin typeface="GeoSlab703 Lt BT" pitchFamily="18" charset="0"/>
            </a:endParaRPr>
          </a:p>
        </p:txBody>
      </p:sp>
    </p:spTree>
    <p:extLst>
      <p:ext uri="{BB962C8B-B14F-4D97-AF65-F5344CB8AC3E}">
        <p14:creationId xmlns:p14="http://schemas.microsoft.com/office/powerpoint/2010/main" val="30942918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762000" y="1219200"/>
            <a:ext cx="7696200" cy="461665"/>
          </a:xfrm>
          <a:prstGeom prst="rect">
            <a:avLst/>
          </a:prstGeom>
          <a:noFill/>
        </p:spPr>
        <p:txBody>
          <a:bodyPr wrap="square" rtlCol="0">
            <a:spAutoFit/>
          </a:bodyPr>
          <a:lstStyle/>
          <a:p>
            <a:r>
              <a:rPr lang="en-US" sz="2400" b="1" i="0" dirty="0" smtClean="0">
                <a:solidFill>
                  <a:srgbClr val="002060"/>
                </a:solidFill>
              </a:rPr>
              <a:t>Top 10 things learned going out on visits!</a:t>
            </a:r>
            <a:endParaRPr lang="en-US" sz="2400" b="1" i="0" dirty="0">
              <a:solidFill>
                <a:srgbClr val="002060"/>
              </a:solidFill>
            </a:endParaRPr>
          </a:p>
        </p:txBody>
      </p:sp>
      <p:sp>
        <p:nvSpPr>
          <p:cNvPr id="9" name="TextBox 8"/>
          <p:cNvSpPr txBox="1"/>
          <p:nvPr/>
        </p:nvSpPr>
        <p:spPr>
          <a:xfrm>
            <a:off x="762000" y="2209800"/>
            <a:ext cx="7696200" cy="3139321"/>
          </a:xfrm>
          <a:prstGeom prst="rect">
            <a:avLst/>
          </a:prstGeom>
          <a:noFill/>
        </p:spPr>
        <p:txBody>
          <a:bodyPr wrap="square" rtlCol="0">
            <a:spAutoFit/>
          </a:bodyPr>
          <a:lstStyle/>
          <a:p>
            <a:pPr marL="342900" indent="-342900">
              <a:buFont typeface="+mj-lt"/>
              <a:buAutoNum type="arabicPeriod"/>
            </a:pPr>
            <a:r>
              <a:rPr lang="en-US" dirty="0" smtClean="0"/>
              <a:t>Ability to use barcode scanner to input TN #s as file names</a:t>
            </a:r>
          </a:p>
          <a:p>
            <a:pPr marL="342900" indent="-342900">
              <a:buFont typeface="+mj-lt"/>
              <a:buAutoNum type="arabicPeriod"/>
            </a:pPr>
            <a:endParaRPr lang="en-US" dirty="0" smtClean="0"/>
          </a:p>
          <a:p>
            <a:pPr marL="342900" indent="-342900">
              <a:buFont typeface="+mj-lt"/>
              <a:buAutoNum type="arabicPeriod"/>
            </a:pPr>
            <a:r>
              <a:rPr lang="en-US" dirty="0" smtClean="0"/>
              <a:t>Space organization of where processing/shipping/etc. took place</a:t>
            </a:r>
          </a:p>
          <a:p>
            <a:pPr marL="342900" indent="-342900">
              <a:buFont typeface="+mj-lt"/>
              <a:buAutoNum type="arabicPeriod"/>
            </a:pPr>
            <a:endParaRPr lang="en-US" dirty="0" smtClean="0"/>
          </a:p>
          <a:p>
            <a:pPr marL="342900" indent="-342900">
              <a:buFont typeface="+mj-lt"/>
              <a:buAutoNum type="arabicPeriod"/>
            </a:pPr>
            <a:r>
              <a:rPr lang="en-US" dirty="0" smtClean="0"/>
              <a:t>Ideas for training student and staff  (documents, videos, etc)</a:t>
            </a:r>
          </a:p>
          <a:p>
            <a:pPr marL="342900" indent="-342900">
              <a:buFont typeface="+mj-lt"/>
              <a:buAutoNum type="arabicPeriod"/>
            </a:pPr>
            <a:endParaRPr lang="en-US" dirty="0" smtClean="0"/>
          </a:p>
          <a:p>
            <a:pPr marL="342900" indent="-342900">
              <a:buFont typeface="+mj-lt"/>
              <a:buAutoNum type="arabicPeriod"/>
            </a:pPr>
            <a:r>
              <a:rPr lang="en-US" dirty="0" smtClean="0"/>
              <a:t>Ideas for customizing templates and cool short-cut emails</a:t>
            </a:r>
          </a:p>
          <a:p>
            <a:pPr marL="342900" indent="-342900">
              <a:buFont typeface="+mj-lt"/>
              <a:buAutoNum type="arabicPeriod"/>
            </a:pPr>
            <a:endParaRPr lang="en-US" dirty="0" smtClean="0"/>
          </a:p>
          <a:p>
            <a:pPr marL="342900" indent="-342900">
              <a:buFont typeface="+mj-lt"/>
              <a:buAutoNum type="arabicPeriod"/>
            </a:pPr>
            <a:r>
              <a:rPr lang="en-US" dirty="0" smtClean="0"/>
              <a:t>What’s </a:t>
            </a:r>
            <a:r>
              <a:rPr lang="en-US" b="1" u="sng" dirty="0" smtClean="0"/>
              <a:t>that</a:t>
            </a:r>
            <a:r>
              <a:rPr lang="en-US" dirty="0" smtClean="0"/>
              <a:t> button do?</a:t>
            </a:r>
          </a:p>
          <a:p>
            <a:pPr marL="342900" indent="-342900">
              <a:buFont typeface="+mj-lt"/>
              <a:buAutoNum type="arabicPeriod"/>
            </a:pPr>
            <a:endParaRPr lang="en-US" dirty="0" smtClean="0"/>
          </a:p>
          <a:p>
            <a:pPr marL="342900" indent="-342900">
              <a:buAutoNum type="arabicPeriod"/>
            </a:pPr>
            <a:endParaRPr lang="en-US" dirty="0"/>
          </a:p>
        </p:txBody>
      </p:sp>
      <p:pic>
        <p:nvPicPr>
          <p:cNvPr id="1026" name="Picture 2" descr="C:\Documents and Settings\csisak5\Local Settings\Temporary Internet Files\Content.IE5\X8CV81PG\MC900230323[1].wmf"/>
          <p:cNvPicPr>
            <a:picLocks noChangeAspect="1" noChangeArrowheads="1"/>
          </p:cNvPicPr>
          <p:nvPr/>
        </p:nvPicPr>
        <p:blipFill>
          <a:blip r:embed="rId4" cstate="print"/>
          <a:srcRect/>
          <a:stretch>
            <a:fillRect/>
          </a:stretch>
        </p:blipFill>
        <p:spPr bwMode="auto">
          <a:xfrm>
            <a:off x="7620000" y="1752600"/>
            <a:ext cx="911225" cy="850866"/>
          </a:xfrm>
          <a:prstGeom prst="rect">
            <a:avLst/>
          </a:prstGeom>
          <a:ln>
            <a:noFill/>
          </a:ln>
          <a:effectLst>
            <a:outerShdw blurRad="292100" dist="139700" dir="2700000" algn="tl" rotWithShape="0">
              <a:srgbClr val="333333">
                <a:alpha val="65000"/>
              </a:srgbClr>
            </a:outerShdw>
          </a:effectLst>
        </p:spPr>
      </p:pic>
      <p:pic>
        <p:nvPicPr>
          <p:cNvPr id="1027" name="Picture 3"/>
          <p:cNvPicPr>
            <a:picLocks noChangeAspect="1" noChangeArrowheads="1"/>
          </p:cNvPicPr>
          <p:nvPr/>
        </p:nvPicPr>
        <p:blipFill>
          <a:blip r:embed="rId5" cstate="print"/>
          <a:srcRect l="13115" t="5761" r="82323" b="85185"/>
          <a:stretch>
            <a:fillRect/>
          </a:stretch>
        </p:blipFill>
        <p:spPr bwMode="auto">
          <a:xfrm>
            <a:off x="3962400" y="4419600"/>
            <a:ext cx="886691" cy="1219200"/>
          </a:xfrm>
          <a:prstGeom prst="rect">
            <a:avLst/>
          </a:prstGeom>
          <a:ln>
            <a:noFill/>
          </a:ln>
          <a:effectLst>
            <a:outerShdw blurRad="292100" dist="139700" dir="2700000" algn="tl" rotWithShape="0">
              <a:srgbClr val="333333">
                <a:alpha val="65000"/>
              </a:srgbClr>
            </a:outerShdw>
          </a:effectLst>
        </p:spPr>
      </p:pic>
      <p:pic>
        <p:nvPicPr>
          <p:cNvPr id="15" name="Picture 2" descr="C:\Documents and Settings\csisak5\My Documents\My Pictures\2011 August - Student Pictures\2011 August - Student Pictures 043.jpg"/>
          <p:cNvPicPr>
            <a:picLocks noChangeAspect="1" noChangeArrowheads="1"/>
          </p:cNvPicPr>
          <p:nvPr/>
        </p:nvPicPr>
        <p:blipFill>
          <a:blip r:embed="rId6" cstate="print"/>
          <a:srcRect l="3810" t="2857" r="6667"/>
          <a:stretch>
            <a:fillRect/>
          </a:stretch>
        </p:blipFill>
        <p:spPr bwMode="auto">
          <a:xfrm>
            <a:off x="609600" y="5029200"/>
            <a:ext cx="2057400" cy="1488331"/>
          </a:xfrm>
          <a:prstGeom prst="rect">
            <a:avLst/>
          </a:prstGeom>
          <a:ln>
            <a:noFill/>
          </a:ln>
          <a:effectLst>
            <a:outerShdw blurRad="292100" dist="139700" dir="2700000" algn="tl" rotWithShape="0">
              <a:srgbClr val="333333">
                <a:alpha val="65000"/>
              </a:srgbClr>
            </a:outerShdw>
          </a:effectLst>
        </p:spPr>
      </p:pic>
      <p:pic>
        <p:nvPicPr>
          <p:cNvPr id="16" name="Picture 1" descr="\\Naz-fs3\group\Illiad\Pictures\2011 August - Student Pictures 081.jpg"/>
          <p:cNvPicPr>
            <a:picLocks noChangeAspect="1" noChangeArrowheads="1"/>
          </p:cNvPicPr>
          <p:nvPr/>
        </p:nvPicPr>
        <p:blipFill>
          <a:blip r:embed="rId7" cstate="print"/>
          <a:srcRect/>
          <a:stretch>
            <a:fillRect/>
          </a:stretch>
        </p:blipFill>
        <p:spPr bwMode="auto">
          <a:xfrm>
            <a:off x="6477000" y="4648200"/>
            <a:ext cx="2057400" cy="1371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09085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additive="base">
                                        <p:cTn id="11" dur="500" fill="hold"/>
                                        <p:tgtEl>
                                          <p:spTgt spid="1026"/>
                                        </p:tgtEl>
                                        <p:attrNameLst>
                                          <p:attrName>ppt_x</p:attrName>
                                        </p:attrNameLst>
                                      </p:cBhvr>
                                      <p:tavLst>
                                        <p:tav tm="0">
                                          <p:val>
                                            <p:strVal val="#ppt_x"/>
                                          </p:val>
                                        </p:tav>
                                        <p:tav tm="100000">
                                          <p:val>
                                            <p:strVal val="#ppt_x"/>
                                          </p:val>
                                        </p:tav>
                                      </p:tavLst>
                                    </p:anim>
                                    <p:anim calcmode="lin" valueType="num">
                                      <p:cBhvr additive="base">
                                        <p:cTn id="12"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 calcmode="lin" valueType="num">
                                      <p:cBhvr additive="base">
                                        <p:cTn id="37"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7"/>
                                        </p:tgtEl>
                                        <p:attrNameLst>
                                          <p:attrName>style.visibility</p:attrName>
                                        </p:attrNameLst>
                                      </p:cBhvr>
                                      <p:to>
                                        <p:strVal val="visible"/>
                                      </p:to>
                                    </p:set>
                                    <p:anim calcmode="lin" valueType="num">
                                      <p:cBhvr additive="base">
                                        <p:cTn id="49" dur="500" fill="hold"/>
                                        <p:tgtEl>
                                          <p:spTgt spid="1027"/>
                                        </p:tgtEl>
                                        <p:attrNameLst>
                                          <p:attrName>ppt_x</p:attrName>
                                        </p:attrNameLst>
                                      </p:cBhvr>
                                      <p:tavLst>
                                        <p:tav tm="0">
                                          <p:val>
                                            <p:strVal val="#ppt_x"/>
                                          </p:val>
                                        </p:tav>
                                        <p:tav tm="100000">
                                          <p:val>
                                            <p:strVal val="#ppt_x"/>
                                          </p:val>
                                        </p:tav>
                                      </p:tavLst>
                                    </p:anim>
                                    <p:anim calcmode="lin" valueType="num">
                                      <p:cBhvr additive="base">
                                        <p:cTn id="5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9" name="Rectangle 8"/>
          <p:cNvSpPr/>
          <p:nvPr/>
        </p:nvSpPr>
        <p:spPr>
          <a:xfrm>
            <a:off x="457200" y="1828800"/>
            <a:ext cx="8229600" cy="3323987"/>
          </a:xfrm>
          <a:prstGeom prst="rect">
            <a:avLst/>
          </a:prstGeom>
        </p:spPr>
        <p:txBody>
          <a:bodyPr wrap="square">
            <a:spAutoFit/>
          </a:bodyPr>
          <a:lstStyle/>
          <a:p>
            <a:pPr marL="342900" indent="-342900">
              <a:lnSpc>
                <a:spcPct val="150000"/>
              </a:lnSpc>
              <a:buFont typeface="+mj-lt"/>
              <a:buAutoNum type="arabicPeriod" startAt="6"/>
            </a:pPr>
            <a:r>
              <a:rPr lang="en-US" dirty="0" smtClean="0"/>
              <a:t>Why do you have one of those buttons (fields), and we don’t?</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Ability to key in file name to (some) scanners/copiers</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Wait a minute… you can do what? How?</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Ideas of Library Puzzles &amp; Games</a:t>
            </a:r>
          </a:p>
          <a:p>
            <a:pPr marL="342900" indent="-342900">
              <a:lnSpc>
                <a:spcPct val="150000"/>
              </a:lnSpc>
              <a:buFont typeface="+mj-lt"/>
              <a:buAutoNum type="arabicPeriod" startAt="6"/>
            </a:pPr>
            <a:endParaRPr lang="en-US" dirty="0" smtClean="0"/>
          </a:p>
          <a:p>
            <a:pPr marL="342900" indent="-342900">
              <a:lnSpc>
                <a:spcPct val="150000"/>
              </a:lnSpc>
              <a:buFont typeface="+mj-lt"/>
              <a:buAutoNum type="arabicPeriod" startAt="6"/>
            </a:pPr>
            <a:r>
              <a:rPr lang="en-US" dirty="0" smtClean="0"/>
              <a:t> WOW! Your </a:t>
            </a:r>
            <a:r>
              <a:rPr lang="en-US" dirty="0" err="1" smtClean="0"/>
              <a:t>ILLiad</a:t>
            </a:r>
            <a:r>
              <a:rPr lang="en-US" dirty="0" smtClean="0"/>
              <a:t> has a great *new* color green! How’d you do THAT!? (Okay – not really! But when you view monitors from just the right angle…)</a:t>
            </a:r>
          </a:p>
        </p:txBody>
      </p:sp>
      <p:pic>
        <p:nvPicPr>
          <p:cNvPr id="11" name="Picture 4"/>
          <p:cNvPicPr>
            <a:picLocks noChangeAspect="1" noChangeArrowheads="1"/>
          </p:cNvPicPr>
          <p:nvPr/>
        </p:nvPicPr>
        <p:blipFill>
          <a:blip r:embed="rId4" cstate="print"/>
          <a:srcRect l="33072" t="29630" r="56949" b="67901"/>
          <a:stretch>
            <a:fillRect/>
          </a:stretch>
        </p:blipFill>
        <p:spPr bwMode="auto">
          <a:xfrm>
            <a:off x="6096000" y="1295400"/>
            <a:ext cx="2667000" cy="457200"/>
          </a:xfrm>
          <a:prstGeom prst="rect">
            <a:avLst/>
          </a:prstGeom>
          <a:ln>
            <a:noFill/>
          </a:ln>
          <a:effectLst>
            <a:outerShdw blurRad="190500" algn="tl" rotWithShape="0">
              <a:srgbClr val="000000">
                <a:alpha val="70000"/>
              </a:srgbClr>
            </a:outerShdw>
          </a:effectLst>
        </p:spPr>
      </p:pic>
      <p:pic>
        <p:nvPicPr>
          <p:cNvPr id="12" name="Picture 6" descr="C:\Documents and Settings\csisak5\Local Settings\Temporary Internet Files\Content.IE5\X8CV81PG\MC900391574[1].wmf"/>
          <p:cNvPicPr>
            <a:picLocks noChangeAspect="1" noChangeArrowheads="1"/>
          </p:cNvPicPr>
          <p:nvPr/>
        </p:nvPicPr>
        <p:blipFill>
          <a:blip r:embed="rId5" cstate="print"/>
          <a:srcRect/>
          <a:stretch>
            <a:fillRect/>
          </a:stretch>
        </p:blipFill>
        <p:spPr bwMode="auto">
          <a:xfrm>
            <a:off x="6752034" y="2209800"/>
            <a:ext cx="1354931" cy="1066800"/>
          </a:xfrm>
          <a:prstGeom prst="rect">
            <a:avLst/>
          </a:prstGeom>
          <a:ln>
            <a:noFill/>
          </a:ln>
          <a:effectLst>
            <a:outerShdw blurRad="190500" algn="tl" rotWithShape="0">
              <a:srgbClr val="000000">
                <a:alpha val="70000"/>
              </a:srgbClr>
            </a:outerShdw>
          </a:effectLst>
        </p:spPr>
      </p:pic>
      <p:pic>
        <p:nvPicPr>
          <p:cNvPr id="13" name="Picture 8" descr="C:\Documents and Settings\csisak5\Local Settings\Temporary Internet Files\Content.IE5\XUX0WKO2\MP900433123[1].jpg"/>
          <p:cNvPicPr>
            <a:picLocks noChangeAspect="1" noChangeArrowheads="1"/>
          </p:cNvPicPr>
          <p:nvPr/>
        </p:nvPicPr>
        <p:blipFill>
          <a:blip r:embed="rId6" cstate="print"/>
          <a:srcRect/>
          <a:stretch>
            <a:fillRect/>
          </a:stretch>
        </p:blipFill>
        <p:spPr bwMode="auto">
          <a:xfrm>
            <a:off x="4847752" y="3352800"/>
            <a:ext cx="1251712" cy="838200"/>
          </a:xfrm>
          <a:prstGeom prst="rect">
            <a:avLst/>
          </a:prstGeom>
          <a:ln>
            <a:noFill/>
          </a:ln>
          <a:effectLst>
            <a:outerShdw blurRad="190500" algn="tl" rotWithShape="0">
              <a:srgbClr val="000000">
                <a:alpha val="70000"/>
              </a:srgbClr>
            </a:outerShdw>
          </a:effectLst>
        </p:spPr>
      </p:pic>
      <p:sp>
        <p:nvSpPr>
          <p:cNvPr id="2" name="AutoShape 2"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155575" y="-8842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307975" y="-7318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6" descr="data:image/jpeg;base64,/9j/4AAQSkZJRgABAQAAAQABAAD/2wCEAAkGBhQSERQUEhQWFBUUFxwVGBcXFxQYFxUUFBcVFBQVFhUXHSYgGBkjHBQWHy8gIycpLCwsGB4xNTAqNSYrLCkBCQoKDgwOGg8PGiklHyQsLDIsKiwsLCwqLCwsKiwsLCwsLCosLCwsLCosLCwsLCwsLCwsLywsLCksKSwsLCwsLP/AABEIAMIBAwMBIgACEQEDEQH/xAAcAAABBQEBAQAAAAAAAAAAAAAEAAIDBQYBBwj/xABBEAABAwIEAwYFAQYEBAcAAAABAAIRAyEEEjFBBVFhBiJxgZGhEzKxwfDRByNCUnLhFDPC8RVigpIWNENTk7LS/8QAGwEAAgMBAQEAAAAAAAAAAAAAAwUCBAYBAAf/xAA1EQABAwIEAwYEBgIDAAAAAAABAAIDBBEFEiExE0FRBiIyYXHRgZGh8BQVIzPB4VKxFkKS/9oADAMBAAIRAxEAPwCevikDWxKFxGLQL8UvoscC+cx06sHV1E6ugTiFz4qsCJWBDZWDMRfVWGFxCz7CVa4F23uhyxgBCmjACvsO4lWNJiAwLVatsk0psUjmOtgnZFwUyntUgVa9lVvZNYxPK5KSio3ulC4Qq7jPaKjhRNV19Q0XcfLYdSsNxj9pdVwPwWhgJgHVw8SbAnw5oEk7I9ymdHhVTV6sbp1OgXo1Ws1glzg0c3EAe6r8R2lw7NaoP9IJ9wIXj1Ti9Sq67nFxNyZPhfxlc/xRczU2sLxc6X8p8kvkxK3hC1NP2UjteZ5J6DT/AHdep1+3uFaCZeYGzf787KuqftLZBLaR/wCpwHhYBedtfOptp5WJ+k+SgIkWGw15z+gKrHEZDsmbezVEzdpPxP8AC9IpftLaYmkPJ39la4TtvReQHBzfQ/3XkbMUAYABM6k2idfYI2li8rpjlodIsfWEI4hO37Cm7s5QP0DbehK9twmLZUEscHDp9wp145wzH1GXa42uSJBB8Z18Fuuy3a4V/wB3VMP/AIXRGfp/V9Uypq9spyu0KyuKdn30jeJEczfqPdaglJcXZTJZZJJclcldXk5JcldXF5JJJKV5eXEkl1dXkgkkAkoqYXlNevdDF6ZUfdNBW2a2wW6awAKdr1NTuhJU9Ny44KLgjKQVjg1WUnKwwtKsX/u2S1rZIgFz5sQxpuSBcdY6pTX1LKWIyPVcQGZ2QED1WhwtaEfRqym9m+GtxLBLC2xDnOOWqxzSYd8MWIMtEG9tN0q9NtGq+lnDyyAY2JAcARzghIKevhqyQzccil+IYXLTDOdR1CPphOKHo11PnCIQQVn3NN11Z7tb2tbhGhrb1HX6MbzPM8h+G+zhYHtz2bqVqvxaYzSACJEggRodrIUgdlOXdMsLihfOOP4f5WDxnFH1HOe9xLjN5kkm1/VCNaBMmbCelwYVniOzFbQ03z/SfslQ7NV80fDd6HYWSOSCUnUFfS4qiBgsHC3qggRAHMa8iDBJ66HzSzEiCI3Pm4fYrRYXsNXc2HDLfQxyF9VYu/ZzUuWvF9BvE2+gQhRSnXKVx+LUjDYyBYwa2kH7ffl5Lk5T01jw1HgtJS7FVS+CACDoTy3gc1aH9nb8gykFw5mPIf3I8FAU0jjYAqUmJ0sdsz2i/msIxnQ3GvmP03Tw4AyQdNNpEtE+g91d8b7PVsP87IabBwu3nEjQ2VHXADuQNyOV9PRCfG9ps4WVuKaOVueNwI6hE0q7ucaS2ddOaueGvOcHMQQZuRA8wswx2aPyYWg4VVNBvxBcmwa7rrYILhltbdT8QIO1l63wriJfSBOUnQuBkSNwp/jjx6qh7M4csw7cwguJcRyzGR7QrOpUAEuIAWyhH6Yc7pqvj1VE3juaza5t80T/AIjzT2OJ1SwNDOJBARmK4TUa3MAHNAk5bmNdNfRA/G05dlDxdS/Lqki4jKgzjwXTUCqqHFabjAdNi6wcbASTYXsrbhdL40ml+8iJjadNfBS48PJw+YUfwFVexjd/5K4F2FJVZBINo2TCUQG6puZlNilCSbnXC9dsop6SYHLi5ZTC8ecnMdCjhSU2StwdlvinhqlYzklSMXEef91SjH1KlQtYQAWmB0GvmlWI4g2jiL3fBW6CidWzCO9hzKvm1wNSB5heiGnh8Nw0YirLpa0gNjvOf8oGwHXovGcBxh7Q6ixrbn5ovbfMdFuuE8ce7CHC1GNqsgnvBxLWtM5ufM6W8FjqrEvzACJzLa6a3v7K9X4ZT0QbIx5d1BG3vZarsv2glzcwI+KGlpdGYtIBaHHcgGJS7RfDZiqhEZnZS4g/MQ0ATyI09Fka1Vj3ML80MEQxzmSJnKemqkqV85c6IkzAnujYeGgU8MwaSGoMzwQLWt1Wfq5hJFw28yripxPYInD4hx1KoqJkqxNZtNuZ5a0Rq4gDy6rQSxtaEhfEBoBqrT4qhquWTxv7QKdN0Um/EI3dZuu41PsqfE9ratRxvA5DSBqlMtbDD5+iZ0mAVM/is0efsvQTUEQY5Jtd+TaPH9FmsJxh9LDF5Ia6sSxjoEhjQA+NSLvaDYWGuqzruJ5ie+XTsDlHuQlrsZd/0Z806HZiIeOQn0Fvdegf8ZYLTfwdPouHtHSGrjPKCsLQrZTYub1DnRO2llIalSo7MHWiSYDfprsoyYlUgXyt+vupf8ZpnC+Z309lu6XaCiRIJN7911vZEU+PUf5/UEfULCcH4fUql2VpcwxoYlw5A625q7qcN+HDXsqsPI5Y8iAUtk7QPY7KWt+/iot7K0snie4fL2Wixb6OIpupuc0tI5iekdV5r2p4BTpVAGuLswm8d3zsDp0V5iaLWmCSD1bSP1AKtuy1J+a1xMQG0oNuZ2QKvGmyRXyAHrf+kyw3Avwcn6cpLelvqsJwvhge4kiMt+YiNDB8Fo+z3DviYkVXMBp0x3d2l+w6xM+SsuLfBxNVvwGfBD5Y5wbAeWu77oBi0xI5DYq/w+CZTGSmIYNB46nzhEwindUycR40HL7+7IOP4i2lg4TD3nJxCx/E+M58Q5k9ylYDm4fMT528lcdo+0rMM0ht38thpr1uLLE8Ix1Jj/iYiXAunKNXHVaGunBYWN+KzOEUTv33j0916LwXDVH0wWAkeaJpccqUX5XuyxcZtLXWv4Hinik2MM4NIBEOpGxEi0hU3b/CNrUDUax9OrSBeJbGZrbvEtkaX12WX7zr526LR5G2zB2qzNYPZjm1W0yf425G5M9SmJew2g5oNwL5hqr3slxFxbUNFopmq4EMkOIlzhmmBFOBA8HQq04NuLbR+LmbkuHZmgCAM0k3aTEzeMvqeziLsIKmKxDHOcSGfu8pBZY0yCDEXjNvbfWkbh9gFczZor31RfEX1GPIqfNuefIjohBifNX3aGs6pQD3U2iAC12eXDNFiMvXmsiysVvaI8SEEi1tF88xOjEVQ7Kbg6676qyNZcFVCB6cHq1kS3h2RoqJKBpSQ7Bc0XlQNlILC9o8o80NnunFs7wRcEaha+UPDCWanldbwNbmGbZWdTDuqUXtpgE3aXDM5wIDZuLR3gLc1hzh6tGoRBa7TdbrCV6bWQ4F1yS2GZXB0ENkAZWgtB0uoX1WOeJyAmA0eJsNzqYvzWJqKaaou6qaGAXub3v5WubpjBU8B1oLu+/vks/wvCG7onc6wd48P1Wyx1V9P4VYjIXNblIG9MBpHX9CFN2Ppiu82phtME1CQ4xJOUhzrBoAufGy72m4oK72sp/5dPus6/zOjql1IY+O4QszNa05i7bXa3r67IFa+R7/ANXQ9EW3ANxNE1qMNewTUpaaXL2Da23pyVdhzBvp9d49gm8EqupOkGBBB6jkVQdouOZAWMMOOp5DkOqc0NYY4X8V12i2Xrry87Ja6nMsgYwKxx3aZlGWsGd/P+EHrz8lnO0OPfUdL35iLeEa22vKqsJX74J0BkrtaqXazqSTrqemmqQVmISzv3sOi0FLQRQa7nqlgqZJnlqOYvP0+issM1rniDlaL6wRzE7i3j4oPDhpiDB3I200Ur2wJPhG5Ma/nRKpHFx1TXOAMrVseIYvD1ababHOIYABPdL57znA7nMYvtlWbdh4ccjjA0BJ+uk+Puqz/GuOpNvfy0n6q3wXEy3541+bKCDMRmGu/UX0uvC7BophwI73zV1wjs3iKsENLWDvOe8QwDUkm1t9p8lY4loacoaHNAucoBJBAkgCATtIMTOq5R7TMq0nUw5lJgiWzepAE2gDJO3jrvXmu2bVcvIzmb4HcAqvPIZDquMsTqRZWOF4x8N8tAa6DpLh6SPou1OJPe6c0kx/GR4wIVXi67m/5jWvGoc0gj2LT6lylwFWi6AS9hOhBY4ebbfQqk+Bo7xH8/2jdxx0sr/BcLrPgBheDtIiNdz43Vz2ixtPBYNwbSFPEVh8NmhcAYFR51gQSBfUrmBr/wCDpfFq1A6n/FZkukjK0C0ONrbXOy85412hfia767zI0YLw1gnK1s7X+6gylEpBJ05+yFJLw2kN5rTdnXtEF9VuUQ1lOfkd/Eb6SSbontH2k+CMlP8AzHWn+QG2aNzyWCweLc0Zmm8Zz4a+e1uhXaGJcbuJLiS4zs4wCY8gPJaqnqnMjMbQPXmspNhbJJ+NISfI7KxxPD8zSXuM8jd3Mlx5kmVXN4c17gxz8ha6cxBLS0wP4ZM25K0NA/DkXME+gJ9VQGtmPuPzkoRtcfEVdvfQL3rBdvMMym1jHl+UBoAa7YQNQOS5iuNuq03FwgOBaG+NrnzXmXAsYIAgTzW2wmaoACdNOU7eQVWrFtFVa0jS6M4dhwe6GteB3agcYysfBNovYBXmPwLMsANOVgpuAacoZLnMAa6ZMOvOqh4Rhj1EeEHS4V5iMMPhc9BJ+Z1olx3Pol8bS5ytg3jcPJY/ivH31GfDqNDSDctNnAaEDbmqbPyUmJb33A3IMelvsmQvolNGI4mjyWDqZXSyFxUrVICoQYSzopF1UtdS/GXEwNXVCwXrBeWteiGFCMdrZEUn2WvcNFuHhLE4l2YMaHd4EyDykx7InDAvLC9wY9pl5axwq2MNDXAROUC8jrMJtJ0wiGN9lnqzCRUy55Xm3REZWGFuVjRfqj63FnODmNOWmXFwYAwC+gJaBmjrK5hKLSC4uAPWFAyly39kzE4ltNpcdBf7kL01FA2n4TO40am3l1VDiOc++5K7xLiLWRTZq69zsAS5x8gVgsTUNR5cdXGfXZE4nibnPe+YkFttg8FpHpKEY7ltfdYqqmDjlj8I29z5laOlp+Ey53O6krOyACb76W5AIZlYzK6W5nAfniVK4AWaJA3Np5mFSAsrgaj8IQ7vDWTHOwBg+6hrYs1DO8Cev4Vzh7xlcHb6RsSNfZCUnwUINGYqLd1ZNoTpvp15+6MfQLKPPOQGHcgfMR6AeZ6qAiwcNCLIiq/5AT8rfIGoc30npKESV43vZRTpEHYdYtM7FTOxDsoPLUi/k783UNalbMNN+Qi10K3EGw9Of91wC+qseEWRmcOPLw+omy9L7EYKkcrcRTaWAgZyBId/zWkH0vK84w0OjM3xI5c1d4/FllMEVDpZpJljeYdu3kDoYVaUnRoUQ6yu/wBquOpvrDC0D3KMZtCC87TvlBiTuSsXjaUUz6KfBUS8F+7pdfkJifRD8WxPdHr6KxG3LZoVRzszkEJy66HL6D+5HmrCiLT+Qg8C5rw7nmLh6gfc+isKR7oCaxN7l1Wmd3rK5wdXuLMY79zVJIlhP/ad46bx4rQYUw1BcRoh4g76qNrFCjIB1V72ZwjKgzNMgR9RK9D4Vhg2PL1Xz0atXDP7jnNOxaSJHkrXCftBxtPSsT/UGu+oVeWMv2RTTE6gr6QwtUBWZqSz86L584V+2HFNIDmUqm1w4H1DvsvQezv7QHYmi9xphjmuykSSJjXQfgQoaWVzwGi6p1D/AMKwvfsu42n+9f8A1O+pUTrLtfFSSTckz5lDOfK3rGmwusE7vOJ5JznpNC41qlY1TOi4dE4MKSmY2ySrl2qHmXkLHaqem3mhmXRTGELaOW9eiqJE/nkrBnS/NV5IGnhPNW7+O1DSyPcMjQB0jbRKK6SSNmaMA9bmwCqFgc7W6FxFT4YLjIaASTEWHjErIY3ipqlxJhvygT5/6R6qXtDxb4oYATYGQTbUxHkBrzVK1+jedj4krD1eJz1ALHEW8k7paRkfetqnPNmjf5j56D0E+akwzLPPIX83NH3UVIi83RGFb3alth/9glDjomCgaNPX0UzWW8iPomNjz+yIo7CFFxRmWJTcMyWnxH+pcfR7oPl+e3qu4Vph/SD7gKekZkbHppMf29FEkgqDQLm6m4Yxzy2mNXHu+fzDwvPqp8WDLnDcujqGw23OJ05eSJ7NUe898f5NN7x4xkEc5z+wUIA+V8iwEjYi2YDnYfTlAXHvKGjn2PJVzMYQdBHLn4FG4PAmsJaNDtqPAD6enIwtwBzgEZhJu2/mCNefmtzQ7KFtEVqRyFuoJkP/AJQ7rycPYi8ZXhoGVWWn/JR8L7MfCoOqVngNy5rX7uktI35DckDwy/HOItPcaCM+oMdxrXQGgjWzPc80Nxjj9RznNzuyk5i2bZuYH5coHDUSSXOuVKCnc4hzlXlka0aLRYDGAUyNJt5fgCpccCXEeXrcIikVG+neespkyn1uEvD8pQ9Cm5pkbq5JkAgRO3I7hCU6JKNwVMxBH9xy8Uxihtp1VWaS+vMIrBvsu4mnyTqFGNPMbp1Vs9Nv7qL6YtQWzAlBuwbXiHCR+XBUP/g8P+R0dCJ9wrSjTVngyBylBdA4bIgqi3YrO4PsFWD80NMXFwAT1nbwW24Tw8UKQYLmcznfzPOp+ya2u90Nb5n+6OZTt4Jhh1M8Ozv25JLitaZGhl1wKQEJoYVytSJBAMGPqE7cbBIWgOcGk2upmPCmZUCqcHimUg+o8BxByNZJDS4z3nFsEhoHMTIU+FxReRDRcEgCdGjMYzGTYE72BSqPEYpCGuu0lavEex9XTNfLE4PY3c7Ha50PRW7XLqHpvtp7pK4WrF5V5PhWS4CYkxJ0E7q2xGDphodTqipqHNgtc1w1lsmW9QfGFQ1KsNd1/NUPhcaWOLp6366+Oqt4zistHUsaza1yOt19JjphK0k78lftbyVdxes+MgmDcekH6KQ8babgROt7E7kDZdxFZtVhykyBpoesHdV62upsQpzHG7vbga7jl0QY4ZIZMzxp1WXd9NU3DCXjxn0v9kXVwxbcWm/g0bqCmMpkDYjzII+8rFpzyUFMqz4Y+G1RHzMbfkBVplVobBRFCp839PrBafsovFwvFcFnT+aqZr7tSDQBff6KM6wLqG6k11kdwqlmfVET+7efNsP+gKia4tPt+isuz9A0zUqPho+FUFyATmpPaBl1uTF1X4muC4hokutmOsaARty8l7mol1ybK8wOK+FReARmqZZiDDQ4kCdjmgR0C4/AudsJ1g2a7MARps4e/kq7grc9RrHWD+7OwLhLSekwtxwZ5qNNGtTArUjlYYLS4TdhP9TTBjV3/Kqs0hZsvNiN7lC8Bo06EHEMcWkAxqcpJgsOhgz6EHUqDtR24ac1OgSG5SDyPQen4UH2w481oNGk7M0d09HEAvIGxkRvERfVY+gMzr6clOGHN3nrz+t1Nh8I55Eaq7o9nqgF5B2nQp/DmtAktB2/iidrtvop8XxHK5vw3OIc0tLSXd075ZJI0CtsJc7K1UpXOsoMNw97n5C0hw12AHOVeUuB0wBNzvy8lNhXON3an8CJLoNxfktxRUTWRgvGpWaqKl7nWabKAcPYNkhSE2ASfVM3TPiSU0bC0bAKt3juU80RNxf3UjqDTr7J2TeIlPUHMYdwFAuKbQwrBtPjdG0WNGgA8AEMCpmPQzG0bBAeS7co1lT8hTNegBXTqWJ5oZYqroyUc7EAEA6nQa6anw09RzUWJxQGUi4aQXDpI16SQoazxnH9Bj/uGb/SgzXIOUgZahyumdLObfbvNaPNZKuxSRk76cN0tvz2uvo/Z7stTzUsWIOeb3uRpl8VrffNVnavEAVXBuhe1/S+ebcp+qsKPbQuaxjKbgaVP4dNtIOGVgzG9Rx6kXJQfE+D5n5puRGUyQQOmtuaPwPZlgEusRoG5gJBsYcTOn9kCOB1aA5mjR18k3r65mDFraghxtbTU7Abe6uKRkDwXVKxkBJapfHXPBJIXj+KHdPqgKjwSY/B+QrbJMqornLIsgdqYDnZMNiLfJfR6R27Vxz1YcDrQSJi35PoqZSNeQbLJxPdE8PbuDf5K29oe0tKtMfYncE2uNv4TGmyGxWDhvgJPUmEHWrkOE3I+yJqYzO2IiT4+65M7O8vaLXOy6zujK7khGUyBPPT7n7LtNpgkcvaytMRhx3QNAAPz3KmpcNmjm5kxHIfb9EAyhSylVTAd0bUOWnSyl2ZwcXXP8xY0R/0k+abSw8koo4AxcaBnvr90NzwvBhJTiycEIF319d4ZTcInlLiUPg+HOdJA7zCD7j/APQXoPZHs/SqYSpnEhjxUBizRYOk7b+ireOdp8NQeW0m5yDBynukQAe8NdEASudcNCkMrXWV1w3sjSj4mrJJJ0ytPfZmP8IjMD4BUPbXtXSNRooEl4bkdUBs9liwcy4QJd/us5xLtpXrU/h5srNw2RmMAS7mbKkpYdzjoVaig0726E9xJuTousaXuRTaWWZGm3PSyP4f2ZLjJLmjwj89EDi2ZS4XgOI9CQr8sEkUYc5trlAjlZK8tB2RGFxZFtvH18VecHYyo/M4aCw6jVZnDVL2kDoAdOhVrwrFZX7kTf8A2QqORsNQ2R219fRdqYzJCWDotqKe/l19E2o3cKKjictwdfoV2pXkaL6OAbrEZTdMeFxoTMy78RGsiWKcKhUgeVEFO2lKibKLrBIVgFBW4wymJeY+p8lW8b4iKA2LjoOXV36LM0iazi55J+6Fma54jbq4phT0Ae3O/Zaul2uYXZcjjPKJ9FoKLwS2JuC7pA1vpOgjqsJhcO0Gwg/rZeg8H7MVqeCq4io9rA0mKdnSwiC+Ro69heY2XKlogaM5FybaXXZaGN3gG3mpxSa4CdQZBGo2P+ylbSaBEAzrImfFSU+G5KNFxqMqOeCXZAQAQdIN94PUJCmUsAjc7OBrte2qRTyzwg0xecoN8t9L9bJlGi1k5WgTrAifHmngLkqampWDRoqL3ucczjcpNYUlO1tkkPMo5l5CwIXimEkZh5/ZWDKSLZhwRB0Wjr6dlVCYnfDyK3Qn4bswWNhPaPzkjeIYL4bzF2nSeXI9UPhsK59gLc9l8yfRzNl4OU5uidNlaW5r6IbJeSp6VEk2BI8FaYbhjW6949R9lbU6bQLen0WgpuzshGaZ1vIan2VOWsA8IVLT4S52hIPVHtFanSyZM0TcHY9IVvTpARO/5srSgxpEWVqTAqbLqT6pa/E5GHyXn9PFuY67AeYObry8SpOIcYc/5WZRF9ydJv4hbupwmbloPkov+DUzZzQfIJc7s+zdrx8kQY2OYWEo4rEOaWB7y11y0EwepCfQ4BVd/A70K9AweCZT+VrR5Kwp4OdERmCxsHed8gqs2NuB7rVicJ2JdEvcGnlqVb4Ps8yloJPM/ZHcb4wMPAsXHbpzKoK/HqtW2cMBEwDBiSInyXn1FFQHa7h8f6XYY66uAN7NKOx/G6NKQZLx/COfU7e6xeMxAqVHOykZjMTYSjP+HOkuku5RufTb9ETh6LQcxYYvqd4ESfJyQ1+LPqtOXIJ/R4c2nuefMlU5wTo0T8OSxwP56rQv4fLQ4ZRPL28UE/AE3MaT7JU2cHQq+6O2y0mAHxGSPD/cIl+HIGirey2LkPB2gekj9Fow4Hf3X0fDZ3upYy7p/rRYOvJjqHADS6qzTPJcDYVu+kIU7uAVTSbVawva4E927mwSLtF9tRPkrM1dDAAZXBoJsL9UGASTXEbb26KnYSTdTtqtAuQNg50huc2a1xGgJ32EnZRVMSxs5nBsayQCPEHRY7tPxwPIZTILRJJAFyeu4Asg1dTGyIuzellZpKZ0soDm6BVvHqlT4zxVBDwYcDqCNkJgsSWHputpw3Ds4nh8rv8AzVBsTaatIWbrq5ul9bXvIpsRgxSbDgMsa7O9d+huEjwfiVs7pTIGuZuPvkf6WplyxtDbaFTUaoAnWVaV+1FZ9MUi85BFucaSd1nsBUlg6WXMThybsMO+v91uHua+Js2TNztz+CXcIZiCV6D2b4oHtyk94adQr0nqsX2He0gh4/etvfdptIWsL0mmAL7tBF+qymJRgTkBEsUzShqVVTh6rOCVuCIaUlG2okg2XMq86OCcCiqWG5q1OCGxld/wg5p8Z7rQOqrqorYNhu6/iq6tSaD3bDloFoquAB6qmx2ChFieCfNWaeYE2uhjSHnAIFt/p4Kehh9WmxkggiCIj88kP8QiQYJ020BBmfunYbHtBgnYk7wB9UOorIYRaR4Hx1+W6vcKR47ouiWRMckbhyR5KpdxdlzlMcydfL8hNp8bETHQdeZ8P1SuTG6P/L6FeOHTv5fULX4XH9EU+uyJdZYd3aAiABBvrrFot6obHcQqPMF1tO7qSLW6TaUoqMapx+2CT8kBuAPe67jYeWq0WO7T0mE5Rng7WQ+I7anLDKTWiPmJLjPTbfkstm/lJEXNtP1/NFG2qCdza/uDPqEglxKolJ7xt5aJ3FhVNGBdoJ89VNXqveZPekknW/U+c+ilc1ob3xqRpqBB9Jt5BQse0HeRAG4P59kY3HgZpaIBzTqSXGw9Tr0SuRznHZOGZWjdPwtN4bmZ3Wxvym3nf8uiqTXRJAJ68zrb80XKDGkc97/lk51drGmT+p5FVdyUVwdYAFDtxAbOYCdRGkIV2PJhrbzYDxtHupcPg6mKeAxsDd0WA5rR4Tsoyk0EHM8au6nWOSc0GGPqnAnQdUmrMUjpu4TqgOFYU0mGRcmT9vzqrJj1x+GLU0FfR4ImxRiNuwWUkk4ri880dTq2XoHZWrmwzRu0ub75v9S84bUTzjnxlDnBv8oc4AnmQDB21STHcIdilOIWEA5gbn4+6sYZVfg5zIRcWIVt+0A5XglwJ/lsXf8Abc+y89xmKqmQ2nlH8zmx6CPqtTQfB5eCnLgdbqnQdmoaZoEzi+3w90wnx57nXayw9VhuDl2Gqtqsd3mnyINiCNwQSFb47iNOu+s5zcjXw5rbu7+WKhkDciVb1+Csf0QGI7MOHyGfYrUw0tCx4kYzK61r+Xn1+KD+ZNkGVzrKgygaJzUe7gdX+R3oUZgOzb3HvDKBufsN03M8bW7rr6iNouXKbsth3GpOzRfzsAPzZahxUWEwjaTcrfXclPzJHNJxXlyzdTNxpMw2T6ZU2dDhPBVdwVQhENeupjUkKy9ZUlDEAdUQHE7QhRhnnSAl/hnjWfFMCGnmr7mtJ3UfF+Ktw7Jddx0A36rH47tA+oeQ5fqju1+HfLXEW5/a6zTdVksUq5hKYwSAOnNajDKOERCQ6kox1Q6kmIEeJNh6fRcpU81hrr4gXN+mqGq1e7lneZ5mI8t1LmIt0gnx2H6rOvJOqfR6DKiKkSTy0vqBYAHbxSDpItBBBJ0i8gAfQKOkSesc1LRzGBo4G0nnt0QEayiDi25Oh5XzHc+hPinfIbCc295LdwPH+265XfrAmdTfmDb01UlFxNzfLePBduuW3+i5WxImzbEghu8Q68eYUL2wCdJII8Lx9V04cuknnMol2GBhzvPxGp+nuvXa3Zc1cdVylSMSTM/7gfX0RdHCsHeco6AzuFNgJJHpAke4CPw/Zaq+DUdkBGmp8ICNDRT1HgBQJq2Cn/ccEBUx5JyMHemPHkeiuOGdl5B+OesA3uBv5K24dwenQuwS4iMxu6308kSWrT0eBsj1k+SzVZjb5e7FoOvNPw9IUxDAGjp6fZTiqeaFFTZdzLQNjDRYBZ54Ljd26IeJULsMF0VE/MpahRFwgamGI0TDhzyVmyN0VTgrpmLVMzlvJZ/RSUpVzV4e07KFvDIUuO0hdFQwhDsYiGOUgw8Jr6aHmBQXODl1pUmZQ5CpGBQIQiE14XJUpao8q6CvApzQuymtKeSuLhUjXJJoKSHZe0VOKxhE4aqd0+nwzNcFovEOcAfQ+CkbgCJ7zBDc05h4R49FYdLHtdXnMzDQJmPwjKrCxwBB8JB2I6rAcQ7L1qbnQ0vbPzNE26jZbhmEeHTnp/8AyCwEkk+ACNoUyD89Mj+scgd/H2KX1VNBOO8dequ00tRRg5NR0XlLsE7Rwjn0TmsmfFep4/CNfY/Cd1JbGpGvl9Fl+J8JYx3ysuJ7jpHtoUoGCcU2jeE5gxdz9XsssxSZbz+wRXww0i9yCbbWMIluDpT8p9SiW8PpG4bEXkk7ea8ezM99XBXvzRrRbKVSOrMA1XcPUe61OmTNrAnVXNHDsabMbPgPurTDcSLbXA8EdnZct8TkGfF327jVmxwbEu/9MtH/ADED2N1acP7Kf+87NpZsgW5lX7ce1wUjCrkWDU8RuW3Pmkk2K1Lxbb0TcLhGUxDGhvgNfE7qbOFz4gXHNFoOqZtYGiwFkoJLjd10mlJ7UviRaF1rpXdVzXdRTzXCCn1GQoz4ogN0QG64HpwfCZ8QbrrqoUrKVkSyopWPjRAUqyJbUQ3NQnMsrGniAVO16q21QpG14QHRqq6LorKxUdXDzohqeMU7cUhZXNQsrmqF9IhIBGSCo3UQpB66H9U1jE2pS5JCQpA6VzW91653UGVcIU+ZJzAu5l7MomlJSNoBJeuFK4VaVHidCkkrLd1dbuFnqx7xReH0SSTB+wTWTwhOB73qhcVokkvM3C5Hug6Q0VjWH7tvj9ykkiSeII0u4UTWjKbfkhNYkkudVBWmCCOa1JJL5fElkviKWUclC4JJKLd1FqnAUjQkkhlCK5XCha26SS63ZdbshqwuuOFkkkfkFaHJRUUbT0SSXnqMqY9JpSSUeSjyUlJF0kkkKRAkVhSCLa0JJKhIlki5VYI0CCi6SS9GdFKPZdeFIBZJJTKkdlwLiSS4pr//2Q=="/>
          <p:cNvSpPr>
            <a:spLocks noChangeAspect="1" noChangeArrowheads="1"/>
          </p:cNvSpPr>
          <p:nvPr/>
        </p:nvSpPr>
        <p:spPr bwMode="auto">
          <a:xfrm>
            <a:off x="460375" y="-579438"/>
            <a:ext cx="2466975" cy="18478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780151" y="5156251"/>
            <a:ext cx="1583697" cy="118777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76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 calcmode="lin" valueType="num">
                                      <p:cBhvr additive="base">
                                        <p:cTn id="2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9">
                                            <p:txEl>
                                              <p:pRg st="6" end="6"/>
                                            </p:txEl>
                                          </p:spTgt>
                                        </p:tgtEl>
                                        <p:attrNameLst>
                                          <p:attrName>style.visibility</p:attrName>
                                        </p:attrNameLst>
                                      </p:cBhvr>
                                      <p:to>
                                        <p:strVal val="visible"/>
                                      </p:to>
                                    </p:set>
                                    <p:anim calcmode="lin" valueType="num">
                                      <p:cBhvr additive="base">
                                        <p:cTn id="33"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534400" cy="3231654"/>
          </a:xfrm>
          <a:prstGeom prst="rect">
            <a:avLst/>
          </a:prstGeom>
        </p:spPr>
        <p:txBody>
          <a:bodyPr wrap="square">
            <a:spAutoFit/>
          </a:bodyPr>
          <a:lstStyle/>
          <a:p>
            <a:pPr marL="742950" lvl="2" indent="-342900">
              <a:buFont typeface="Arial" pitchFamily="34" charset="0"/>
              <a:buChar char="•"/>
            </a:pPr>
            <a:r>
              <a:rPr lang="en-US" sz="2400" i="0" dirty="0" smtClean="0"/>
              <a:t>Traditional/ ILL</a:t>
            </a:r>
          </a:p>
          <a:p>
            <a:pPr marL="742950" lvl="2" indent="-342900">
              <a:buFont typeface="Arial" pitchFamily="34" charset="0"/>
              <a:buChar char="•"/>
            </a:pPr>
            <a:r>
              <a:rPr lang="en-US" sz="2400" i="0" dirty="0" smtClean="0"/>
              <a:t>Collaborative projects - POC</a:t>
            </a:r>
          </a:p>
          <a:p>
            <a:pPr marL="742950" lvl="2" indent="-342900">
              <a:buFont typeface="Arial" pitchFamily="34" charset="0"/>
              <a:buChar char="•"/>
            </a:pPr>
            <a:r>
              <a:rPr lang="en-US" sz="2400" i="0" dirty="0" smtClean="0"/>
              <a:t>Purchase on Demand/Collection Development</a:t>
            </a:r>
          </a:p>
          <a:p>
            <a:pPr marL="1200150" lvl="3" indent="-342900">
              <a:buFont typeface="Arial" pitchFamily="34" charset="0"/>
              <a:buChar char="•"/>
            </a:pPr>
            <a:r>
              <a:rPr lang="en-US" sz="2400" i="0" dirty="0" smtClean="0"/>
              <a:t>GIST</a:t>
            </a:r>
          </a:p>
          <a:p>
            <a:pPr marL="742950" lvl="2" indent="-342900">
              <a:buFont typeface="Arial" pitchFamily="34" charset="0"/>
              <a:buChar char="•"/>
            </a:pPr>
            <a:r>
              <a:rPr lang="en-US" sz="2400" i="0" dirty="0" smtClean="0"/>
              <a:t>Technology</a:t>
            </a:r>
          </a:p>
          <a:p>
            <a:pPr marL="1200150" lvl="3" indent="-342900">
              <a:buFont typeface="Arial" pitchFamily="34" charset="0"/>
              <a:buChar char="•"/>
            </a:pPr>
            <a:r>
              <a:rPr lang="en-US" sz="2400" i="0" dirty="0" smtClean="0"/>
              <a:t>IDS Search, </a:t>
            </a:r>
            <a:r>
              <a:rPr lang="en-US" sz="2400" i="0" dirty="0" err="1" smtClean="0"/>
              <a:t>Addons</a:t>
            </a:r>
            <a:r>
              <a:rPr lang="en-US" sz="2400" i="0" dirty="0" smtClean="0"/>
              <a:t>, Circulation Availability Service</a:t>
            </a:r>
          </a:p>
          <a:p>
            <a:pPr marL="742950" lvl="2" indent="-342900">
              <a:buFont typeface="Arial" pitchFamily="34" charset="0"/>
              <a:buChar char="•"/>
            </a:pPr>
            <a:r>
              <a:rPr lang="en-US" sz="2400" i="0" dirty="0" smtClean="0"/>
              <a:t>Knowledge &amp; Ideas!</a:t>
            </a:r>
          </a:p>
          <a:p>
            <a:pPr marL="742950" lvl="2" indent="-342900"/>
            <a:endParaRPr lang="en-US" i="0" dirty="0" smtClean="0"/>
          </a:p>
          <a:p>
            <a:pPr marL="742950" lvl="2" indent="-342900"/>
            <a:endParaRPr lang="en-US" i="0"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533400" y="1295400"/>
            <a:ext cx="7467600" cy="830997"/>
          </a:xfrm>
          <a:prstGeom prst="rect">
            <a:avLst/>
          </a:prstGeom>
          <a:noFill/>
        </p:spPr>
        <p:txBody>
          <a:bodyPr wrap="square" rtlCol="0">
            <a:spAutoFit/>
          </a:bodyPr>
          <a:lstStyle/>
          <a:p>
            <a:pPr marL="0" lvl="1"/>
            <a:r>
              <a:rPr lang="en-US" sz="2400" b="1" i="0" dirty="0" smtClean="0">
                <a:solidFill>
                  <a:srgbClr val="002060"/>
                </a:solidFill>
              </a:rPr>
              <a:t>Aid in the adoption of best practices for all areas of resource sharing</a:t>
            </a:r>
          </a:p>
        </p:txBody>
      </p:sp>
    </p:spTree>
    <p:extLst>
      <p:ext uri="{BB962C8B-B14F-4D97-AF65-F5344CB8AC3E}">
        <p14:creationId xmlns:p14="http://schemas.microsoft.com/office/powerpoint/2010/main" val="1074354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Communication</a:t>
            </a:r>
            <a:endParaRPr lang="en-US" sz="3600" b="1" i="0" dirty="0">
              <a:solidFill>
                <a:srgbClr val="002060"/>
              </a:solidFill>
            </a:endParaRPr>
          </a:p>
        </p:txBody>
      </p:sp>
      <p:sp>
        <p:nvSpPr>
          <p:cNvPr id="9" name="TextBox 8"/>
          <p:cNvSpPr txBox="1"/>
          <p:nvPr/>
        </p:nvSpPr>
        <p:spPr>
          <a:xfrm>
            <a:off x="457200" y="2209800"/>
            <a:ext cx="6629400" cy="923330"/>
          </a:xfrm>
          <a:prstGeom prst="rect">
            <a:avLst/>
          </a:prstGeom>
          <a:noFill/>
        </p:spPr>
        <p:txBody>
          <a:bodyPr wrap="square" rtlCol="0">
            <a:spAutoFit/>
          </a:bodyPr>
          <a:lstStyle/>
          <a:p>
            <a:pPr lvl="1">
              <a:buFont typeface="Arial" pitchFamily="34" charset="0"/>
              <a:buChar char="•"/>
            </a:pPr>
            <a:r>
              <a:rPr lang="en-US" dirty="0" smtClean="0"/>
              <a:t>IDS-L Listserv</a:t>
            </a:r>
          </a:p>
          <a:p>
            <a:pPr lvl="1">
              <a:buFont typeface="Arial" pitchFamily="34" charset="0"/>
              <a:buChar char="•"/>
            </a:pPr>
            <a:r>
              <a:rPr lang="en-US" dirty="0" smtClean="0">
                <a:hlinkClick r:id="rId4"/>
              </a:rPr>
              <a:t>http://idsproject.org/usergroups.aspx</a:t>
            </a:r>
            <a:endParaRPr lang="en-US" dirty="0" smtClean="0"/>
          </a:p>
          <a:p>
            <a:pPr lvl="1">
              <a:buFont typeface="Arial" pitchFamily="34" charset="0"/>
              <a:buChar char="•"/>
            </a:pPr>
            <a:r>
              <a:rPr lang="en-US" dirty="0" smtClean="0"/>
              <a:t>Chair &amp; Secretary </a:t>
            </a:r>
          </a:p>
        </p:txBody>
      </p:sp>
      <p:pic>
        <p:nvPicPr>
          <p:cNvPr id="1026" name="Picture 2"/>
          <p:cNvPicPr>
            <a:picLocks noChangeAspect="1" noChangeArrowheads="1"/>
          </p:cNvPicPr>
          <p:nvPr/>
        </p:nvPicPr>
        <p:blipFill>
          <a:blip r:embed="rId5" cstate="print"/>
          <a:srcRect t="14688" r="70820" b="32852"/>
          <a:stretch>
            <a:fillRect/>
          </a:stretch>
        </p:blipFill>
        <p:spPr bwMode="auto">
          <a:xfrm>
            <a:off x="1303020" y="3200400"/>
            <a:ext cx="5859780" cy="3292011"/>
          </a:xfrm>
          <a:prstGeom prst="rect">
            <a:avLst/>
          </a:prstGeom>
          <a:ln>
            <a:noFill/>
          </a:ln>
          <a:effectLst>
            <a:outerShdw blurRad="190500" algn="tl" rotWithShape="0">
              <a:srgbClr val="000000">
                <a:alpha val="70000"/>
              </a:srgbClr>
            </a:outerShdw>
          </a:effectLst>
        </p:spPr>
      </p:pic>
      <p:sp>
        <p:nvSpPr>
          <p:cNvPr id="10" name="Oval 9"/>
          <p:cNvSpPr/>
          <p:nvPr/>
        </p:nvSpPr>
        <p:spPr>
          <a:xfrm>
            <a:off x="5867400" y="3657600"/>
            <a:ext cx="1676400" cy="914400"/>
          </a:xfrm>
          <a:prstGeom prst="ellipse">
            <a:avLst/>
          </a:prstGeom>
          <a:noFill/>
          <a:ln w="412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5572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New Workflow Toolkit</a:t>
            </a:r>
            <a:endParaRPr lang="en-US" sz="3600" b="1" i="0" dirty="0">
              <a:solidFill>
                <a:srgbClr val="002060"/>
              </a:solidFill>
            </a:endParaRPr>
          </a:p>
        </p:txBody>
      </p:sp>
      <p:sp>
        <p:nvSpPr>
          <p:cNvPr id="9" name="TextBox 8"/>
          <p:cNvSpPr txBox="1"/>
          <p:nvPr/>
        </p:nvSpPr>
        <p:spPr>
          <a:xfrm>
            <a:off x="457200" y="2209800"/>
            <a:ext cx="6629400" cy="923330"/>
          </a:xfrm>
          <a:prstGeom prst="rect">
            <a:avLst/>
          </a:prstGeom>
          <a:noFill/>
        </p:spPr>
        <p:txBody>
          <a:bodyPr wrap="square" rtlCol="0">
            <a:spAutoFit/>
          </a:bodyPr>
          <a:lstStyle/>
          <a:p>
            <a:pPr lvl="1">
              <a:buFont typeface="Arial" pitchFamily="34" charset="0"/>
              <a:buChar char="•"/>
            </a:pPr>
            <a:r>
              <a:rPr lang="en-US" dirty="0" smtClean="0"/>
              <a:t>New Binder!</a:t>
            </a:r>
            <a:endParaRPr lang="en-US" dirty="0" smtClean="0">
              <a:hlinkClick r:id=""/>
            </a:endParaRPr>
          </a:p>
          <a:p>
            <a:pPr lvl="1">
              <a:buFont typeface="Arial" pitchFamily="34" charset="0"/>
              <a:buChar char="•"/>
            </a:pPr>
            <a:r>
              <a:rPr lang="en-US" dirty="0" smtClean="0">
                <a:hlinkClick r:id=""/>
              </a:rPr>
              <a:t>http://toolkit.idsproject.org/</a:t>
            </a:r>
            <a:endParaRPr lang="en-US" dirty="0" smtClean="0"/>
          </a:p>
          <a:p>
            <a:pPr lvl="1">
              <a:buFont typeface="Arial" pitchFamily="34" charset="0"/>
              <a:buChar char="•"/>
            </a:pPr>
            <a:endParaRPr lang="en-US" dirty="0" smtClean="0"/>
          </a:p>
        </p:txBody>
      </p:sp>
      <p:pic>
        <p:nvPicPr>
          <p:cNvPr id="10" name="Picture 1"/>
          <p:cNvPicPr>
            <a:picLocks noChangeAspect="1" noChangeArrowheads="1"/>
          </p:cNvPicPr>
          <p:nvPr/>
        </p:nvPicPr>
        <p:blipFill>
          <a:blip r:embed="rId4" cstate="print"/>
          <a:srcRect l="54286" t="28191" r="17143" b="39048"/>
          <a:stretch>
            <a:fillRect/>
          </a:stretch>
        </p:blipFill>
        <p:spPr bwMode="auto">
          <a:xfrm>
            <a:off x="762000" y="3352800"/>
            <a:ext cx="7239000" cy="2593975"/>
          </a:xfrm>
          <a:prstGeom prst="rect">
            <a:avLst/>
          </a:prstGeom>
          <a:ln>
            <a:noFill/>
          </a:ln>
          <a:effectLst>
            <a:outerShdw blurRad="190500" algn="tl" rotWithShape="0">
              <a:srgbClr val="000000">
                <a:alpha val="70000"/>
              </a:srgbClr>
            </a:outerShdw>
          </a:effectLst>
        </p:spPr>
      </p:pic>
      <p:sp>
        <p:nvSpPr>
          <p:cNvPr id="8" name="Oval 7"/>
          <p:cNvSpPr/>
          <p:nvPr/>
        </p:nvSpPr>
        <p:spPr>
          <a:xfrm>
            <a:off x="6096000" y="3582987"/>
            <a:ext cx="2209800" cy="2133600"/>
          </a:xfrm>
          <a:prstGeom prst="ellipse">
            <a:avLst/>
          </a:prstGeom>
          <a:noFill/>
          <a:ln w="5715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a:stCxn id="9" idx="2"/>
          </p:cNvCxnSpPr>
          <p:nvPr/>
        </p:nvCxnSpPr>
        <p:spPr>
          <a:xfrm>
            <a:off x="3771900" y="3133130"/>
            <a:ext cx="2628900" cy="197227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177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1295400"/>
            <a:ext cx="7696200" cy="646331"/>
          </a:xfrm>
          <a:prstGeom prst="rect">
            <a:avLst/>
          </a:prstGeom>
          <a:noFill/>
        </p:spPr>
        <p:txBody>
          <a:bodyPr wrap="square" rtlCol="0">
            <a:spAutoFit/>
          </a:bodyPr>
          <a:lstStyle/>
          <a:p>
            <a:pPr algn="ctr"/>
            <a:r>
              <a:rPr lang="en-US" sz="3600" b="1" i="0" dirty="0" smtClean="0">
                <a:solidFill>
                  <a:srgbClr val="002060"/>
                </a:solidFill>
              </a:rPr>
              <a:t>Email Share Board</a:t>
            </a:r>
            <a:endParaRPr lang="en-US" sz="3600" b="1" i="0" dirty="0">
              <a:solidFill>
                <a:srgbClr val="002060"/>
              </a:solidFill>
            </a:endParaRPr>
          </a:p>
        </p:txBody>
      </p:sp>
      <p:sp>
        <p:nvSpPr>
          <p:cNvPr id="13" name="TextBox 12"/>
          <p:cNvSpPr txBox="1"/>
          <p:nvPr/>
        </p:nvSpPr>
        <p:spPr>
          <a:xfrm>
            <a:off x="609600" y="2438400"/>
            <a:ext cx="8229600" cy="1200329"/>
          </a:xfrm>
          <a:prstGeom prst="rect">
            <a:avLst/>
          </a:prstGeom>
          <a:noFill/>
        </p:spPr>
        <p:txBody>
          <a:bodyPr wrap="square" rtlCol="0">
            <a:spAutoFit/>
          </a:bodyPr>
          <a:lstStyle/>
          <a:p>
            <a:r>
              <a:rPr lang="en-US" b="1" i="0" dirty="0" smtClean="0"/>
              <a:t>A chance to share your template and pick up a new template or two.</a:t>
            </a:r>
          </a:p>
          <a:p>
            <a:endParaRPr lang="en-US" dirty="0" smtClean="0"/>
          </a:p>
          <a:p>
            <a:r>
              <a:rPr lang="en-US" dirty="0" smtClean="0"/>
              <a:t>*Note: </a:t>
            </a:r>
          </a:p>
          <a:p>
            <a:r>
              <a:rPr lang="en-US" dirty="0" smtClean="0"/>
              <a:t>Templates will be loaded on the IDSProject.org website after the User Groups. </a:t>
            </a:r>
            <a:endParaRPr lang="en-US" dirty="0"/>
          </a:p>
        </p:txBody>
      </p:sp>
    </p:spTree>
    <p:extLst>
      <p:ext uri="{BB962C8B-B14F-4D97-AF65-F5344CB8AC3E}">
        <p14:creationId xmlns:p14="http://schemas.microsoft.com/office/powerpoint/2010/main" val="29861686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838200" y="3048000"/>
            <a:ext cx="7696200" cy="1200329"/>
          </a:xfrm>
          <a:prstGeom prst="rect">
            <a:avLst/>
          </a:prstGeom>
          <a:noFill/>
        </p:spPr>
        <p:txBody>
          <a:bodyPr wrap="square" rtlCol="0" anchor="ctr">
            <a:spAutoFit/>
          </a:bodyPr>
          <a:lstStyle/>
          <a:p>
            <a:pPr algn="ctr"/>
            <a:r>
              <a:rPr lang="en-US" sz="3600" b="1" i="0" dirty="0" smtClean="0">
                <a:solidFill>
                  <a:srgbClr val="002060"/>
                </a:solidFill>
              </a:rPr>
              <a:t>Questions? Comments? Volunteers?</a:t>
            </a:r>
            <a:endParaRPr lang="en-US" sz="3600" b="1" i="0" dirty="0">
              <a:solidFill>
                <a:srgbClr val="002060"/>
              </a:solidFill>
            </a:endParaRPr>
          </a:p>
        </p:txBody>
      </p:sp>
    </p:spTree>
    <p:extLst>
      <p:ext uri="{BB962C8B-B14F-4D97-AF65-F5344CB8AC3E}">
        <p14:creationId xmlns:p14="http://schemas.microsoft.com/office/powerpoint/2010/main" val="403959845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266"/>
          <p:cNvSpPr txBox="1">
            <a:spLocks/>
          </p:cNvSpPr>
          <p:nvPr/>
        </p:nvSpPr>
        <p:spPr>
          <a:xfrm>
            <a:off x="468086" y="2057400"/>
            <a:ext cx="8229600" cy="738633"/>
          </a:xfrm>
          <a:prstGeom prst="rect">
            <a:avLst/>
          </a:prstGeom>
        </p:spPr>
        <p:txBody>
          <a:bodyPr lIns="91425" tIns="91425" rIns="91425" bIns="91425" anchor="b" anchorCtr="0">
            <a:spAutoFit/>
          </a:bodyPr>
          <a:ls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stStyle>
          <a:p>
            <a:pPr algn="ctr">
              <a:buClr>
                <a:srgbClr val="000000"/>
              </a:buClr>
              <a:buSzPct val="30555"/>
            </a:pPr>
            <a:r>
              <a:rPr lang="en" sz="3600" b="1" dirty="0">
                <a:solidFill>
                  <a:srgbClr val="800000"/>
                </a:solidFill>
              </a:rPr>
              <a:t>Best Practices: Addons</a:t>
            </a:r>
          </a:p>
        </p:txBody>
      </p:sp>
    </p:spTree>
    <p:extLst>
      <p:ext uri="{BB962C8B-B14F-4D97-AF65-F5344CB8AC3E}">
        <p14:creationId xmlns:p14="http://schemas.microsoft.com/office/powerpoint/2010/main" val="16334271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590402"/>
            <a:ext cx="8229600" cy="738633"/>
          </a:xfrm>
          <a:prstGeom prst="rect">
            <a:avLst/>
          </a:prstGeom>
        </p:spPr>
        <p:txBody>
          <a:bodyPr lIns="91425" tIns="91425" rIns="91425" bIns="91425" anchor="b" anchorCtr="0">
            <a:spAutoFit/>
          </a:bodyPr>
          <a:lstStyle/>
          <a:p>
            <a:pPr lvl="0">
              <a:buClr>
                <a:srgbClr val="000000"/>
              </a:buClr>
              <a:buSzPct val="30555"/>
              <a:buFont typeface="Arial"/>
              <a:buNone/>
            </a:pPr>
            <a:r>
              <a:rPr lang="en" dirty="0" smtClean="0"/>
              <a:t>Why Addons?</a:t>
            </a:r>
            <a:endParaRPr lang="en" dirty="0"/>
          </a:p>
        </p:txBody>
      </p:sp>
      <p:sp>
        <p:nvSpPr>
          <p:cNvPr id="267" name="Shape 267"/>
          <p:cNvSpPr txBox="1">
            <a:spLocks noGrp="1"/>
          </p:cNvSpPr>
          <p:nvPr>
            <p:ph type="body" idx="1"/>
          </p:nvPr>
        </p:nvSpPr>
        <p:spPr>
          <a:xfrm>
            <a:off x="457200" y="1600200"/>
            <a:ext cx="8229600" cy="4647396"/>
          </a:xfrm>
          <a:prstGeom prst="rect">
            <a:avLst/>
          </a:prstGeom>
        </p:spPr>
        <p:txBody>
          <a:bodyPr lIns="91425" tIns="91425" rIns="91425" bIns="91425" anchor="t" anchorCtr="0">
            <a:spAutoFit/>
          </a:bodyPr>
          <a:lstStyle/>
          <a:p>
            <a:pPr lvl="0" rtl="0">
              <a:buClr>
                <a:srgbClr val="000000"/>
              </a:buClr>
              <a:buSzPct val="36666"/>
              <a:buFont typeface="Arial"/>
              <a:buNone/>
            </a:pPr>
            <a:r>
              <a:rPr lang="en" dirty="0" smtClean="0"/>
              <a:t>Addons make life easier by:</a:t>
            </a:r>
            <a:endParaRPr lang="en" dirty="0"/>
          </a:p>
          <a:p>
            <a:pPr marL="457200" lvl="0" indent="-419100" rtl="0">
              <a:buClr>
                <a:schemeClr val="dk1"/>
              </a:buClr>
              <a:buSzPct val="166666"/>
              <a:buFont typeface="Arial"/>
              <a:buChar char="•"/>
            </a:pPr>
            <a:r>
              <a:rPr lang="en" dirty="0" smtClean="0"/>
              <a:t>Removing the need to toggle between ILLiad and web browsers</a:t>
            </a:r>
          </a:p>
          <a:p>
            <a:pPr marL="457200" lvl="0" indent="-419100" rtl="0">
              <a:buClr>
                <a:schemeClr val="dk1"/>
              </a:buClr>
              <a:buSzPct val="166666"/>
              <a:buFont typeface="Arial"/>
              <a:buChar char="•"/>
            </a:pPr>
            <a:r>
              <a:rPr lang="en" dirty="0" smtClean="0"/>
              <a:t>Automating manual searching – no more copying, pasting, or typing titles!</a:t>
            </a:r>
          </a:p>
          <a:p>
            <a:pPr marL="457200" lvl="0" indent="-419100" rtl="0">
              <a:buClr>
                <a:schemeClr val="dk1"/>
              </a:buClr>
              <a:buSzPct val="166666"/>
              <a:buFont typeface="Arial"/>
              <a:buChar char="•"/>
            </a:pPr>
            <a:r>
              <a:rPr lang="en" dirty="0" smtClean="0"/>
              <a:t>Allowing flexibility for each ILLiad user’s client settings.</a:t>
            </a:r>
          </a:p>
          <a:p>
            <a:pPr marL="457200" lvl="0" indent="-419100" rtl="0">
              <a:buClr>
                <a:schemeClr val="dk1"/>
              </a:buClr>
              <a:buSzPct val="166666"/>
              <a:buFont typeface="Arial"/>
              <a:buChar char="•"/>
            </a:pPr>
            <a:r>
              <a:rPr lang="en" dirty="0" smtClean="0"/>
              <a:t>Providing e-journal license data to be integrated within your holdings!</a:t>
            </a:r>
            <a:endParaRPr lang="en" dirty="0"/>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457200" y="186035"/>
            <a:ext cx="8229600" cy="1143000"/>
          </a:xfrm>
          <a:prstGeom prst="rect">
            <a:avLst/>
          </a:prstGeom>
        </p:spPr>
        <p:txBody>
          <a:bodyPr lIns="91425" tIns="91425" rIns="91425" bIns="91425" anchor="b" anchorCtr="0">
            <a:spAutoFit/>
          </a:bodyPr>
          <a:lstStyle/>
          <a:p>
            <a:pPr lvl="0">
              <a:buClr>
                <a:srgbClr val="000000"/>
              </a:buClr>
              <a:buSzPct val="30555"/>
              <a:buFont typeface="Arial"/>
              <a:buNone/>
            </a:pPr>
            <a:r>
              <a:rPr lang="en" dirty="0"/>
              <a:t>Best Practices: Addons</a:t>
            </a:r>
          </a:p>
        </p:txBody>
      </p:sp>
      <p:sp>
        <p:nvSpPr>
          <p:cNvPr id="267" name="Shape 267"/>
          <p:cNvSpPr txBox="1">
            <a:spLocks noGrp="1"/>
          </p:cNvSpPr>
          <p:nvPr>
            <p:ph type="body" idx="1"/>
          </p:nvPr>
        </p:nvSpPr>
        <p:spPr>
          <a:xfrm>
            <a:off x="457200" y="1600200"/>
            <a:ext cx="8229600" cy="3339345"/>
          </a:xfrm>
          <a:prstGeom prst="rect">
            <a:avLst/>
          </a:prstGeom>
        </p:spPr>
        <p:txBody>
          <a:bodyPr lIns="91425" tIns="91425" rIns="91425" bIns="91425" anchor="t" anchorCtr="0">
            <a:spAutoFit/>
          </a:bodyPr>
          <a:lstStyle/>
          <a:p>
            <a:pPr lvl="0" rtl="0">
              <a:buClr>
                <a:srgbClr val="000000"/>
              </a:buClr>
              <a:buSzPct val="36666"/>
              <a:buFont typeface="Arial"/>
              <a:buNone/>
            </a:pPr>
            <a:r>
              <a:rPr lang="en" dirty="0" smtClean="0"/>
              <a:t>A few of our favorite examples:</a:t>
            </a:r>
            <a:endParaRPr lang="en" dirty="0"/>
          </a:p>
          <a:p>
            <a:pPr marL="457200" lvl="0" indent="-419100" rtl="0">
              <a:buClr>
                <a:schemeClr val="dk1"/>
              </a:buClr>
              <a:buSzPct val="166666"/>
              <a:buFont typeface="Arial"/>
              <a:buChar char="•"/>
            </a:pPr>
            <a:r>
              <a:rPr lang="en" dirty="0" smtClean="0"/>
              <a:t>OCLC Article Exchange</a:t>
            </a:r>
          </a:p>
          <a:p>
            <a:pPr marL="457200" lvl="0" indent="-419100" rtl="0">
              <a:buClr>
                <a:schemeClr val="dk1"/>
              </a:buClr>
              <a:buSzPct val="166666"/>
              <a:buFont typeface="Arial"/>
              <a:buChar char="•"/>
            </a:pPr>
            <a:r>
              <a:rPr lang="en" dirty="0" smtClean="0"/>
              <a:t>CCC Get it Now</a:t>
            </a:r>
          </a:p>
          <a:p>
            <a:pPr marL="457200" lvl="0" indent="-419100" rtl="0">
              <a:buClr>
                <a:schemeClr val="dk1"/>
              </a:buClr>
              <a:buSzPct val="166666"/>
              <a:buFont typeface="Arial"/>
              <a:buChar char="•"/>
            </a:pPr>
            <a:r>
              <a:rPr lang="en" dirty="0" smtClean="0"/>
              <a:t>Serials Solutions</a:t>
            </a:r>
          </a:p>
          <a:p>
            <a:pPr marL="457200" lvl="0" indent="-419100" rtl="0">
              <a:buClr>
                <a:schemeClr val="dk1"/>
              </a:buClr>
              <a:buSzPct val="166666"/>
              <a:buFont typeface="Arial"/>
              <a:buChar char="•"/>
            </a:pPr>
            <a:r>
              <a:rPr lang="en" dirty="0" smtClean="0"/>
              <a:t>NLM form</a:t>
            </a:r>
          </a:p>
          <a:p>
            <a:pPr marL="457200" lvl="0" indent="-419100" rtl="0">
              <a:buClr>
                <a:schemeClr val="dk1"/>
              </a:buClr>
              <a:buSzPct val="166666"/>
              <a:buFont typeface="Arial"/>
              <a:buChar char="•"/>
            </a:pPr>
            <a:r>
              <a:rPr lang="en" dirty="0" smtClean="0"/>
              <a:t>Google</a:t>
            </a:r>
          </a:p>
        </p:txBody>
      </p:sp>
      <p:sp>
        <p:nvSpPr>
          <p:cNvPr id="268" name="Shape 268"/>
          <p:cNvSpPr/>
          <p:nvPr/>
        </p:nvSpPr>
        <p:spPr>
          <a:xfrm>
            <a:off x="2817501" y="4191000"/>
            <a:ext cx="3376470" cy="1695451"/>
          </a:xfrm>
          <a:prstGeom prst="rect">
            <a:avLst/>
          </a:prstGeom>
          <a:blipFill>
            <a:blip r:embed="rId3"/>
            <a:stretch>
              <a:fillRect/>
            </a:stretch>
          </a:blipFill>
        </p:spPr>
      </p:sp>
      <p:pic>
        <p:nvPicPr>
          <p:cNvPr id="2050" name="Picture 2" descr="https://encrypted-tbn2.google.com/images?q=tbn:ANd9GcTEhJ6QKA8sRzsVG4RUU2cnbMlQwxJcETR_31D_JQuDxELKHq-Iz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93875"/>
            <a:ext cx="2971800" cy="1238251"/>
          </a:xfrm>
          <a:prstGeom prst="rect">
            <a:avLst/>
          </a:prstGeom>
          <a:noFill/>
          <a:extLst>
            <a:ext uri="{909E8E84-426E-40DD-AFC4-6F175D3DCCD1}">
              <a14:hiddenFill xmlns:a14="http://schemas.microsoft.com/office/drawing/2010/main">
                <a:solidFill>
                  <a:srgbClr val="FFFFFF"/>
                </a:solidFill>
              </a14:hiddenFill>
            </a:ext>
          </a:extLst>
        </p:spPr>
      </p:pic>
      <p:sp>
        <p:nvSpPr>
          <p:cNvPr id="269" name="Shape 269"/>
          <p:cNvSpPr/>
          <p:nvPr/>
        </p:nvSpPr>
        <p:spPr>
          <a:xfrm>
            <a:off x="1143000" y="5105400"/>
            <a:ext cx="1371600" cy="1175658"/>
          </a:xfrm>
          <a:prstGeom prst="rect">
            <a:avLst/>
          </a:prstGeom>
          <a:blipFill>
            <a:blip r:embed="rId5"/>
            <a:stretch>
              <a:fillRect/>
            </a:stretch>
          </a:blipFill>
        </p:spPr>
      </p:sp>
      <p:pic>
        <p:nvPicPr>
          <p:cNvPr id="2052" name="Picture 4" descr="https://encrypted-tbn2.google.com/images?q=tbn:ANd9GcSH5nD5bJnOlimHE5g6DxACmLta361rcBUynBJ4e-0pdimZ8dtg"/>
          <p:cNvPicPr>
            <a:picLocks noChangeAspect="1" noChangeArrowheads="1"/>
          </p:cNvPicPr>
          <p:nvPr/>
        </p:nvPicPr>
        <p:blipFill rotWithShape="1">
          <a:blip r:embed="rId6">
            <a:extLst>
              <a:ext uri="{28A0092B-C50C-407E-A947-70E740481C1C}">
                <a14:useLocalDpi xmlns:a14="http://schemas.microsoft.com/office/drawing/2010/main" val="0"/>
              </a:ext>
            </a:extLst>
          </a:blip>
          <a:srcRect b="62966"/>
          <a:stretch/>
        </p:blipFill>
        <p:spPr bwMode="auto">
          <a:xfrm>
            <a:off x="6406242" y="1711447"/>
            <a:ext cx="1948543" cy="108242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encrypted-tbn2.google.com/images?q=tbn:ANd9GcR--4YEMBXwt8n04HWw5JinEGzX_b8nf8Hi-M-rdzhpf9Fy34XE1Q"/>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53200" y="4495800"/>
            <a:ext cx="1937658" cy="1937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343705"/>
      </p:ext>
    </p:extLst>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onesw\Dropbox\IDS Project\Regional User Groups\Regional User Groups Map image.pn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714999" y="197192"/>
            <a:ext cx="3057525" cy="15287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1291" descr="Description: C:\Users\jonesw\Desktop\My Stuff\Posters\ILLiad Poster 2012\IDS logo_300dpi.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956" y="187668"/>
            <a:ext cx="5312044" cy="14147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581150" y="1162050"/>
            <a:ext cx="4648200" cy="461665"/>
          </a:xfrm>
          <a:prstGeom prst="rect">
            <a:avLst/>
          </a:prstGeom>
          <a:noFill/>
        </p:spPr>
        <p:txBody>
          <a:bodyPr wrap="square" rtlCol="0">
            <a:spAutoFit/>
          </a:bodyPr>
          <a:lstStyle/>
          <a:p>
            <a:r>
              <a:rPr lang="en-US" sz="2400" b="1" dirty="0" smtClean="0">
                <a:effectLst>
                  <a:outerShdw blurRad="38100" dist="38100" dir="2700000" algn="tl">
                    <a:srgbClr val="000000">
                      <a:alpha val="43137"/>
                    </a:srgbClr>
                  </a:outerShdw>
                </a:effectLst>
                <a:latin typeface="GeoSlab703 Lt BT" pitchFamily="18" charset="0"/>
              </a:rPr>
              <a:t>Metro User Group Libraries</a:t>
            </a:r>
            <a:endParaRPr lang="en-US" sz="2400" b="1" dirty="0">
              <a:effectLst>
                <a:outerShdw blurRad="38100" dist="38100" dir="2700000" algn="tl">
                  <a:srgbClr val="000000">
                    <a:alpha val="43137"/>
                  </a:srgbClr>
                </a:outerShdw>
              </a:effectLst>
              <a:latin typeface="GeoSlab703 Lt BT" pitchFamily="18" charset="0"/>
            </a:endParaRPr>
          </a:p>
        </p:txBody>
      </p:sp>
      <p:sp>
        <p:nvSpPr>
          <p:cNvPr id="2" name="Rectangle 1"/>
          <p:cNvSpPr/>
          <p:nvPr/>
        </p:nvSpPr>
        <p:spPr>
          <a:xfrm>
            <a:off x="923925" y="2057400"/>
            <a:ext cx="3505200" cy="4401205"/>
          </a:xfrm>
          <a:prstGeom prst="rect">
            <a:avLst/>
          </a:prstGeom>
        </p:spPr>
        <p:txBody>
          <a:bodyPr wrap="square">
            <a:spAutoFit/>
          </a:bodyPr>
          <a:lstStyle/>
          <a:p>
            <a:pPr lvl="0"/>
            <a:r>
              <a:rPr lang="en-US" sz="2000" dirty="0"/>
              <a:t>Adelphi University</a:t>
            </a:r>
          </a:p>
          <a:p>
            <a:pPr lvl="0"/>
            <a:r>
              <a:rPr lang="en-US" sz="2000" dirty="0"/>
              <a:t>Baruch College</a:t>
            </a:r>
          </a:p>
          <a:p>
            <a:pPr lvl="0"/>
            <a:r>
              <a:rPr lang="en-US" sz="2000" dirty="0"/>
              <a:t>Bronx Community College</a:t>
            </a:r>
          </a:p>
          <a:p>
            <a:pPr lvl="0"/>
            <a:r>
              <a:rPr lang="en-US" sz="2000" dirty="0"/>
              <a:t>Brooklyn College</a:t>
            </a:r>
          </a:p>
          <a:p>
            <a:pPr lvl="0"/>
            <a:r>
              <a:rPr lang="en-US" sz="2000" dirty="0"/>
              <a:t>City College of New York</a:t>
            </a:r>
          </a:p>
          <a:p>
            <a:pPr lvl="0"/>
            <a:r>
              <a:rPr lang="en-US" sz="2000" dirty="0"/>
              <a:t>College of Optometry</a:t>
            </a:r>
          </a:p>
          <a:p>
            <a:pPr lvl="0"/>
            <a:r>
              <a:rPr lang="en-US" sz="2000" dirty="0"/>
              <a:t>College of Staten Island</a:t>
            </a:r>
          </a:p>
          <a:p>
            <a:pPr lvl="0"/>
            <a:r>
              <a:rPr lang="en-US" sz="2000" dirty="0"/>
              <a:t>CUNY Graduate Center</a:t>
            </a:r>
          </a:p>
          <a:p>
            <a:pPr lvl="0"/>
            <a:r>
              <a:rPr lang="en-US" sz="2000" dirty="0"/>
              <a:t>Downstate Medical Center</a:t>
            </a:r>
          </a:p>
          <a:p>
            <a:pPr lvl="0"/>
            <a:r>
              <a:rPr lang="en-US" sz="2000" dirty="0"/>
              <a:t>Fashion Institute of Technology</a:t>
            </a:r>
          </a:p>
          <a:p>
            <a:pPr lvl="0"/>
            <a:r>
              <a:rPr lang="en-US" sz="2000" dirty="0" err="1"/>
              <a:t>Hostos</a:t>
            </a:r>
            <a:r>
              <a:rPr lang="en-US" sz="2000" dirty="0"/>
              <a:t> Community </a:t>
            </a:r>
            <a:r>
              <a:rPr lang="en-US" sz="2000" dirty="0" smtClean="0"/>
              <a:t>College</a:t>
            </a:r>
          </a:p>
          <a:p>
            <a:pPr lvl="0"/>
            <a:r>
              <a:rPr lang="en-US" sz="2000" dirty="0"/>
              <a:t>Hunter College</a:t>
            </a:r>
          </a:p>
          <a:p>
            <a:pPr lvl="0"/>
            <a:r>
              <a:rPr lang="en-US" sz="2000" dirty="0"/>
              <a:t>John Jay College</a:t>
            </a:r>
          </a:p>
          <a:p>
            <a:pPr lvl="0"/>
            <a:endParaRPr lang="en-US" sz="2000" dirty="0"/>
          </a:p>
        </p:txBody>
      </p:sp>
      <p:sp>
        <p:nvSpPr>
          <p:cNvPr id="5" name="Rectangle 4"/>
          <p:cNvSpPr/>
          <p:nvPr/>
        </p:nvSpPr>
        <p:spPr>
          <a:xfrm>
            <a:off x="4638675" y="2057400"/>
            <a:ext cx="3886200" cy="4093428"/>
          </a:xfrm>
          <a:prstGeom prst="rect">
            <a:avLst/>
          </a:prstGeom>
        </p:spPr>
        <p:txBody>
          <a:bodyPr wrap="square">
            <a:spAutoFit/>
          </a:bodyPr>
          <a:lstStyle/>
          <a:p>
            <a:pPr lvl="0"/>
            <a:r>
              <a:rPr lang="en-US" sz="2000" dirty="0" smtClean="0"/>
              <a:t>LaGuardia </a:t>
            </a:r>
            <a:r>
              <a:rPr lang="en-US" sz="2000" dirty="0"/>
              <a:t>Community College</a:t>
            </a:r>
          </a:p>
          <a:p>
            <a:pPr lvl="0"/>
            <a:r>
              <a:rPr lang="en-US" sz="2000" dirty="0"/>
              <a:t>Lehman College</a:t>
            </a:r>
          </a:p>
          <a:p>
            <a:pPr lvl="0"/>
            <a:r>
              <a:rPr lang="en-US" sz="2000" dirty="0" err="1"/>
              <a:t>Manhattanville</a:t>
            </a:r>
            <a:r>
              <a:rPr lang="en-US" sz="2000" dirty="0"/>
              <a:t> College</a:t>
            </a:r>
          </a:p>
          <a:p>
            <a:pPr lvl="0"/>
            <a:r>
              <a:rPr lang="en-US" sz="2000" dirty="0"/>
              <a:t>Maritime College</a:t>
            </a:r>
          </a:p>
          <a:p>
            <a:pPr lvl="0"/>
            <a:r>
              <a:rPr lang="en-US" sz="2000" dirty="0"/>
              <a:t>Molloy College</a:t>
            </a:r>
          </a:p>
          <a:p>
            <a:pPr lvl="0"/>
            <a:r>
              <a:rPr lang="en-US" sz="2000" dirty="0"/>
              <a:t>Nassau</a:t>
            </a:r>
          </a:p>
          <a:p>
            <a:pPr lvl="0"/>
            <a:r>
              <a:rPr lang="en-US" sz="2000" dirty="0"/>
              <a:t>New York Medical College</a:t>
            </a:r>
          </a:p>
          <a:p>
            <a:pPr lvl="0"/>
            <a:r>
              <a:rPr lang="en-US" sz="2000" dirty="0"/>
              <a:t>New York Public Library</a:t>
            </a:r>
          </a:p>
          <a:p>
            <a:pPr lvl="0"/>
            <a:r>
              <a:rPr lang="en-US" sz="2000" dirty="0"/>
              <a:t>Old Westbury</a:t>
            </a:r>
          </a:p>
          <a:p>
            <a:pPr lvl="0"/>
            <a:r>
              <a:rPr lang="en-US" sz="2000" dirty="0"/>
              <a:t>Purchase</a:t>
            </a:r>
          </a:p>
          <a:p>
            <a:pPr lvl="0"/>
            <a:r>
              <a:rPr lang="en-US" sz="2000" dirty="0"/>
              <a:t>Stony Brook Health Science Center</a:t>
            </a:r>
          </a:p>
          <a:p>
            <a:pPr lvl="0"/>
            <a:r>
              <a:rPr lang="en-US" sz="2000" dirty="0"/>
              <a:t>Stony Brook </a:t>
            </a:r>
            <a:r>
              <a:rPr lang="en-US" sz="2000" dirty="0" smtClean="0"/>
              <a:t>University</a:t>
            </a:r>
          </a:p>
          <a:p>
            <a:r>
              <a:rPr lang="en-US" sz="2000" dirty="0" smtClean="0"/>
              <a:t>Suffolk</a:t>
            </a:r>
            <a:endParaRPr lang="en-US" sz="2000" dirty="0"/>
          </a:p>
        </p:txBody>
      </p:sp>
      <p:sp>
        <p:nvSpPr>
          <p:cNvPr id="6" name="TextBox 5"/>
          <p:cNvSpPr txBox="1"/>
          <p:nvPr/>
        </p:nvSpPr>
        <p:spPr>
          <a:xfrm>
            <a:off x="1295400" y="6248400"/>
            <a:ext cx="6553200" cy="369332"/>
          </a:xfrm>
          <a:prstGeom prst="rect">
            <a:avLst/>
          </a:prstGeom>
          <a:noFill/>
        </p:spPr>
        <p:txBody>
          <a:bodyPr wrap="square" rtlCol="0">
            <a:spAutoFit/>
          </a:bodyPr>
          <a:lstStyle/>
          <a:p>
            <a:pPr algn="ctr"/>
            <a:r>
              <a:rPr lang="en-US" dirty="0" smtClean="0"/>
              <a:t>Special Guest:  Orange County</a:t>
            </a:r>
            <a:endParaRPr lang="en-US" dirty="0"/>
          </a:p>
        </p:txBody>
      </p:sp>
    </p:spTree>
    <p:extLst>
      <p:ext uri="{BB962C8B-B14F-4D97-AF65-F5344CB8AC3E}">
        <p14:creationId xmlns:p14="http://schemas.microsoft.com/office/powerpoint/2010/main" val="33653177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600200"/>
            <a:ext cx="8229600" cy="1744037"/>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Getting started with Addons:</a:t>
            </a:r>
          </a:p>
          <a:p>
            <a:pPr marL="400050" lvl="1" indent="0">
              <a:buClr>
                <a:srgbClr val="000000"/>
              </a:buClr>
              <a:buSzPct val="36666"/>
              <a:buNone/>
            </a:pPr>
            <a:r>
              <a:rPr lang="en" sz="1400" dirty="0"/>
              <a:t>Go to Atlas Systems Directory: </a:t>
            </a:r>
            <a:endParaRPr lang="en" sz="1400" dirty="0" smtClean="0"/>
          </a:p>
          <a:p>
            <a:pPr marL="400050" lvl="1" indent="0">
              <a:buClr>
                <a:srgbClr val="000000"/>
              </a:buClr>
              <a:buSzPct val="36666"/>
              <a:buNone/>
            </a:pPr>
            <a:r>
              <a:rPr lang="en" sz="1400" dirty="0" smtClean="0">
                <a:hlinkClick r:id="rId5"/>
              </a:rPr>
              <a:t>https</a:t>
            </a:r>
            <a:r>
              <a:rPr lang="en" sz="1400" dirty="0">
                <a:hlinkClick r:id="rId5"/>
              </a:rPr>
              <a:t>://</a:t>
            </a:r>
            <a:r>
              <a:rPr lang="en" sz="1400" dirty="0" smtClean="0">
                <a:hlinkClick r:id="rId5"/>
              </a:rPr>
              <a:t>prometheus.atlas-sys.com/display/ILLiadAddons/Addons+Directory</a:t>
            </a:r>
            <a:r>
              <a:rPr lang="en" sz="1400" dirty="0" smtClean="0"/>
              <a:t>  </a:t>
            </a:r>
            <a:endParaRPr lang="en" sz="1400" dirty="0"/>
          </a:p>
          <a:p>
            <a:pPr marL="0" indent="0">
              <a:buClr>
                <a:srgbClr val="000000"/>
              </a:buClr>
              <a:buSzPct val="36666"/>
              <a:buNone/>
            </a:pPr>
            <a:endParaRPr lang="en" dirty="0" smtClean="0"/>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4200" y="2809100"/>
            <a:ext cx="6115600" cy="352367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600200"/>
            <a:ext cx="8229600" cy="1477297"/>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Choose an addon you’d like to implement:</a:t>
            </a:r>
          </a:p>
          <a:p>
            <a:pPr>
              <a:buClr>
                <a:srgbClr val="000000"/>
              </a:buClr>
              <a:buSzPct val="36666"/>
              <a:buFont typeface="Arial"/>
              <a:buNone/>
            </a:pPr>
            <a:r>
              <a:rPr lang="en" sz="1400" dirty="0"/>
              <a:t>	</a:t>
            </a:r>
            <a:r>
              <a:rPr lang="en" sz="1400" dirty="0" smtClean="0"/>
              <a:t>Download the .zip file into your ILLiad/Addons folder </a:t>
            </a:r>
            <a:r>
              <a:rPr lang="en-US" sz="1400" dirty="0" smtClean="0"/>
              <a:t>and</a:t>
            </a:r>
            <a:r>
              <a:rPr lang="en" sz="1400" dirty="0" smtClean="0"/>
              <a:t> unzip the files</a:t>
            </a:r>
            <a:endParaRPr lang="en" sz="1400" dirty="0"/>
          </a:p>
          <a:p>
            <a:pPr marL="0" indent="0">
              <a:buClr>
                <a:srgbClr val="000000"/>
              </a:buClr>
              <a:buSzPct val="36666"/>
              <a:buNone/>
            </a:pPr>
            <a:endParaRPr lang="en" dirty="0" smtClean="0"/>
          </a:p>
        </p:txBody>
      </p:sp>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3075" y="2590800"/>
            <a:ext cx="7037851" cy="38957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838200" y="5638800"/>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7807023"/>
      </p:ext>
    </p:extLst>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447800"/>
            <a:ext cx="8229600" cy="1972305"/>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 dirty="0" smtClean="0"/>
              <a:t>Set up Addon Settings in ILLiad:</a:t>
            </a:r>
          </a:p>
          <a:p>
            <a:pPr>
              <a:buClr>
                <a:srgbClr val="000000"/>
              </a:buClr>
              <a:buSzPct val="36666"/>
              <a:buFont typeface="Arial"/>
              <a:buNone/>
            </a:pPr>
            <a:r>
              <a:rPr lang="en" sz="1400" dirty="0"/>
              <a:t>	</a:t>
            </a:r>
            <a:r>
              <a:rPr lang="en-US" sz="1400" dirty="0" smtClean="0"/>
              <a:t>Within the </a:t>
            </a:r>
            <a:r>
              <a:rPr lang="en-US" sz="1400" dirty="0" err="1" smtClean="0"/>
              <a:t>ILLiad</a:t>
            </a:r>
            <a:r>
              <a:rPr lang="en-US" sz="1400" dirty="0" smtClean="0"/>
              <a:t> Client, go to Manage </a:t>
            </a:r>
            <a:r>
              <a:rPr lang="en-US" sz="1400" dirty="0" err="1" smtClean="0"/>
              <a:t>Addons</a:t>
            </a:r>
            <a:r>
              <a:rPr lang="en-US" sz="1400" dirty="0" smtClean="0"/>
              <a:t> in the Settings tab and modify the </a:t>
            </a:r>
            <a:r>
              <a:rPr lang="en-US" sz="1400" dirty="0" err="1"/>
              <a:t>A</a:t>
            </a:r>
            <a:r>
              <a:rPr lang="en-US" sz="1400" dirty="0" err="1" smtClean="0"/>
              <a:t>ddon</a:t>
            </a:r>
            <a:r>
              <a:rPr lang="en-US" sz="1400" dirty="0" smtClean="0"/>
              <a:t> to the appropriate values</a:t>
            </a:r>
          </a:p>
          <a:p>
            <a:pPr lvl="1">
              <a:buClr>
                <a:srgbClr val="000000"/>
              </a:buClr>
              <a:buSzPct val="36666"/>
              <a:buFont typeface="Arial"/>
              <a:buNone/>
            </a:pPr>
            <a:endParaRPr lang="en" sz="1400" dirty="0"/>
          </a:p>
          <a:p>
            <a:pPr marL="0" indent="0">
              <a:buClr>
                <a:srgbClr val="000000"/>
              </a:buClr>
              <a:buSzPct val="36666"/>
              <a:buNone/>
            </a:pPr>
            <a:endParaRPr lang="en" dirty="0" smtClean="0"/>
          </a:p>
        </p:txBody>
      </p:sp>
      <p:sp>
        <p:nvSpPr>
          <p:cNvPr id="6" name="Shape 379"/>
          <p:cNvSpPr/>
          <p:nvPr/>
        </p:nvSpPr>
        <p:spPr>
          <a:xfrm rot="613291">
            <a:off x="4789474" y="8189233"/>
            <a:ext cx="1543049" cy="1057274"/>
          </a:xfrm>
          <a:prstGeom prst="rect">
            <a:avLst/>
          </a:prstGeom>
          <a:blipFill>
            <a:blip r:embed="rId3"/>
            <a:stretch>
              <a:fillRect/>
            </a:stretch>
          </a:blipFill>
          <a:ln>
            <a:noFill/>
          </a:ln>
        </p:spPr>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946" y="2580409"/>
            <a:ext cx="6733051" cy="37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432" y="3200400"/>
            <a:ext cx="5307312" cy="340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362200" y="4800600"/>
            <a:ext cx="29718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3202" y="381000"/>
            <a:ext cx="1706563"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2000" y="3948612"/>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53168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1131297"/>
      </p:ext>
    </p:extLst>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3" name="Shape 373"/>
          <p:cNvSpPr txBox="1">
            <a:spLocks noGrp="1"/>
          </p:cNvSpPr>
          <p:nvPr>
            <p:ph type="body" idx="1"/>
          </p:nvPr>
        </p:nvSpPr>
        <p:spPr>
          <a:xfrm>
            <a:off x="831348" y="6435463"/>
            <a:ext cx="7831799" cy="282900"/>
          </a:xfrm>
          <a:prstGeom prst="rect">
            <a:avLst/>
          </a:prstGeom>
        </p:spPr>
        <p:txBody>
          <a:bodyPr lIns="91425" tIns="91425" rIns="91425" bIns="91425" anchor="t" anchorCtr="0">
            <a:spAutoFit/>
          </a:bodyPr>
          <a:lstStyle/>
          <a:p>
            <a:pPr lvl="0" rtl="0">
              <a:buNone/>
            </a:pPr>
            <a:r>
              <a:rPr lang="en" dirty="0"/>
              <a:t>
</a:t>
            </a:r>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endParaRPr lang="en" dirty="0"/>
          </a:p>
          <a:p>
            <a:pPr lvl="0" algn="r" rtl="0">
              <a:lnSpc>
                <a:spcPct val="115000"/>
              </a:lnSpc>
              <a:spcBef>
                <a:spcPts val="0"/>
              </a:spcBef>
              <a:buClr>
                <a:srgbClr val="000000"/>
              </a:buClr>
              <a:buSzPct val="100000"/>
              <a:buFont typeface="Arial"/>
              <a:buNone/>
            </a:pPr>
            <a:r>
              <a:rPr lang="en" sz="1100" dirty="0">
                <a:solidFill>
                  <a:srgbClr val="F2F2F2"/>
                </a:solidFill>
              </a:rPr>
              <a:t>More info from Atlas and IDS:</a:t>
            </a:r>
            <a:r>
              <a:rPr lang="en" sz="1100" dirty="0">
                <a:solidFill>
                  <a:srgbClr val="F2F2F2"/>
                </a:solidFill>
                <a:hlinkClick r:id="rId3"/>
              </a:rPr>
              <a:t> </a:t>
            </a:r>
            <a:r>
              <a:rPr lang="en" sz="1100" u="sng" dirty="0">
                <a:solidFill>
                  <a:schemeClr val="hlink"/>
                </a:solidFill>
                <a:hlinkClick r:id="rId3"/>
              </a:rPr>
              <a:t>https://prometheus.atlas-sys.com</a:t>
            </a:r>
            <a:r>
              <a:rPr lang="en" sz="1100" dirty="0">
                <a:solidFill>
                  <a:srgbClr val="F2F2F2"/>
                </a:solidFill>
              </a:rPr>
              <a:t> and</a:t>
            </a:r>
            <a:r>
              <a:rPr lang="en" sz="1100" dirty="0">
                <a:solidFill>
                  <a:srgbClr val="F2F2F2"/>
                </a:solidFill>
                <a:hlinkClick r:id="rId4"/>
              </a:rPr>
              <a:t> </a:t>
            </a:r>
            <a:r>
              <a:rPr lang="en" sz="1100" u="sng" dirty="0">
                <a:solidFill>
                  <a:schemeClr val="hlink"/>
                </a:solidFill>
                <a:hlinkClick r:id="rId4"/>
              </a:rPr>
              <a:t>http://idsproject.org</a:t>
            </a:r>
          </a:p>
          <a:p>
            <a:endParaRPr lang="en" sz="1100" u="sng" dirty="0">
              <a:solidFill>
                <a:schemeClr val="hlink"/>
              </a:solidFill>
              <a:hlinkClick r:id="rId4"/>
            </a:endParaRPr>
          </a:p>
        </p:txBody>
      </p:sp>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 sz="3200" dirty="0"/>
              <a:t>Best Practices: Addons</a:t>
            </a:r>
            <a:endParaRPr lang="en" sz="3300" dirty="0"/>
          </a:p>
        </p:txBody>
      </p:sp>
      <p:sp>
        <p:nvSpPr>
          <p:cNvPr id="12" name="Shape 267"/>
          <p:cNvSpPr txBox="1">
            <a:spLocks/>
          </p:cNvSpPr>
          <p:nvPr/>
        </p:nvSpPr>
        <p:spPr>
          <a:xfrm>
            <a:off x="457200" y="1447800"/>
            <a:ext cx="8229600" cy="1756861"/>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a:buClr>
                <a:srgbClr val="000000"/>
              </a:buClr>
              <a:buSzPct val="36666"/>
              <a:buFont typeface="Arial"/>
              <a:buNone/>
            </a:pPr>
            <a:r>
              <a:rPr lang="en-US" dirty="0" smtClean="0"/>
              <a:t>Your </a:t>
            </a:r>
            <a:r>
              <a:rPr lang="en-US" dirty="0" err="1" smtClean="0"/>
              <a:t>Addon</a:t>
            </a:r>
            <a:r>
              <a:rPr lang="en-US" dirty="0" smtClean="0"/>
              <a:t> is Ready!</a:t>
            </a:r>
          </a:p>
          <a:p>
            <a:pPr>
              <a:buClr>
                <a:srgbClr val="000000"/>
              </a:buClr>
              <a:buSzPct val="36666"/>
              <a:buFont typeface="Arial"/>
              <a:buNone/>
            </a:pPr>
            <a:endParaRPr lang="en-US" sz="1400" dirty="0" smtClean="0"/>
          </a:p>
          <a:p>
            <a:pPr lvl="1">
              <a:buClr>
                <a:srgbClr val="000000"/>
              </a:buClr>
              <a:buSzPct val="36666"/>
              <a:buFont typeface="Arial"/>
              <a:buNone/>
            </a:pPr>
            <a:endParaRPr lang="en" sz="1400" dirty="0"/>
          </a:p>
          <a:p>
            <a:pPr marL="0" indent="0">
              <a:buClr>
                <a:srgbClr val="000000"/>
              </a:buClr>
              <a:buSzPct val="36666"/>
              <a:buNone/>
            </a:pPr>
            <a:endParaRPr lang="en" dirty="0" smtClean="0"/>
          </a:p>
        </p:txBody>
      </p:sp>
      <p:pic>
        <p:nvPicPr>
          <p:cNvPr id="614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0044" y="2133600"/>
            <a:ext cx="6703912" cy="40739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5105400" y="2671261"/>
            <a:ext cx="838200" cy="5334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413966"/>
      </p:ext>
    </p:extLst>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Open a web browser</a:t>
            </a:r>
          </a:p>
          <a:p>
            <a:r>
              <a:rPr lang="en-US" dirty="0" smtClean="0"/>
              <a:t>Google “Atlas </a:t>
            </a:r>
            <a:r>
              <a:rPr lang="en-US" dirty="0" err="1" smtClean="0"/>
              <a:t>Addon</a:t>
            </a:r>
            <a:r>
              <a:rPr lang="en-US" dirty="0" smtClean="0"/>
              <a:t> Directory”</a:t>
            </a:r>
            <a:endParaRPr lang="en-US" dirty="0"/>
          </a:p>
        </p:txBody>
      </p:sp>
    </p:spTree>
    <p:extLst>
      <p:ext uri="{BB962C8B-B14F-4D97-AF65-F5344CB8AC3E}">
        <p14:creationId xmlns:p14="http://schemas.microsoft.com/office/powerpoint/2010/main" val="2609785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Scroll down to locate the OCLC Article Exchange </a:t>
            </a:r>
            <a:r>
              <a:rPr lang="en-US" dirty="0" err="1" smtClean="0"/>
              <a:t>Addon</a:t>
            </a:r>
            <a:endParaRPr lang="en-US" dirty="0" smtClean="0"/>
          </a:p>
          <a:p>
            <a:r>
              <a:rPr lang="en-US" dirty="0" smtClean="0"/>
              <a:t>Click on the link to open the OCLC Article Exchange page</a:t>
            </a:r>
            <a:endParaRPr lang="en-US" dirty="0"/>
          </a:p>
        </p:txBody>
      </p:sp>
    </p:spTree>
    <p:extLst>
      <p:ext uri="{BB962C8B-B14F-4D97-AF65-F5344CB8AC3E}">
        <p14:creationId xmlns:p14="http://schemas.microsoft.com/office/powerpoint/2010/main" val="20203683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Scroll down to locate the OCLC Article Exchange </a:t>
            </a:r>
            <a:r>
              <a:rPr lang="en-US" dirty="0" err="1" smtClean="0"/>
              <a:t>Addon</a:t>
            </a:r>
            <a:endParaRPr lang="en-US" dirty="0" smtClean="0"/>
          </a:p>
          <a:p>
            <a:r>
              <a:rPr lang="en-US" dirty="0" smtClean="0"/>
              <a:t>Click on the link to open the OCLC Article Exchange page</a:t>
            </a:r>
            <a:endParaRPr lang="en-US" dirty="0"/>
          </a:p>
        </p:txBody>
      </p:sp>
    </p:spTree>
    <p:extLst>
      <p:ext uri="{BB962C8B-B14F-4D97-AF65-F5344CB8AC3E}">
        <p14:creationId xmlns:p14="http://schemas.microsoft.com/office/powerpoint/2010/main" val="32483402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Click on the .zip link</a:t>
            </a:r>
          </a:p>
          <a:p>
            <a:r>
              <a:rPr lang="en-US" dirty="0" smtClean="0"/>
              <a:t>Save to the desktop</a:t>
            </a:r>
            <a:endParaRPr lang="en-US" dirty="0"/>
          </a:p>
        </p:txBody>
      </p:sp>
    </p:spTree>
    <p:extLst>
      <p:ext uri="{BB962C8B-B14F-4D97-AF65-F5344CB8AC3E}">
        <p14:creationId xmlns:p14="http://schemas.microsoft.com/office/powerpoint/2010/main" val="14604905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Export the files into your </a:t>
            </a:r>
            <a:r>
              <a:rPr lang="en-US" dirty="0" err="1" smtClean="0"/>
              <a:t>Addon</a:t>
            </a:r>
            <a:r>
              <a:rPr lang="en-US" dirty="0" smtClean="0"/>
              <a:t> folder – found here:</a:t>
            </a:r>
          </a:p>
          <a:p>
            <a:pPr lvl="1"/>
            <a:r>
              <a:rPr lang="en-US" dirty="0" smtClean="0"/>
              <a:t>C: drive</a:t>
            </a:r>
          </a:p>
          <a:p>
            <a:pPr lvl="1"/>
            <a:r>
              <a:rPr lang="en-US" dirty="0" smtClean="0"/>
              <a:t>Program Files (or Program Files x86 if you have it)</a:t>
            </a:r>
          </a:p>
          <a:p>
            <a:pPr lvl="1"/>
            <a:r>
              <a:rPr lang="en-US" dirty="0" err="1" smtClean="0"/>
              <a:t>Illiad</a:t>
            </a:r>
            <a:endParaRPr lang="en-US" dirty="0" smtClean="0"/>
          </a:p>
          <a:p>
            <a:pPr lvl="1"/>
            <a:r>
              <a:rPr lang="en-US" dirty="0" err="1" smtClean="0"/>
              <a:t>Addons</a:t>
            </a:r>
            <a:endParaRPr lang="en-US" dirty="0"/>
          </a:p>
        </p:txBody>
      </p:sp>
    </p:spTree>
    <p:extLst>
      <p:ext uri="{BB962C8B-B14F-4D97-AF65-F5344CB8AC3E}">
        <p14:creationId xmlns:p14="http://schemas.microsoft.com/office/powerpoint/2010/main" val="2853331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Open </a:t>
            </a:r>
            <a:r>
              <a:rPr lang="en-US" dirty="0" err="1" smtClean="0"/>
              <a:t>ILLiad</a:t>
            </a:r>
            <a:endParaRPr lang="en-US" dirty="0" smtClean="0"/>
          </a:p>
          <a:p>
            <a:pPr lvl="1"/>
            <a:r>
              <a:rPr lang="en-US" dirty="0" smtClean="0"/>
              <a:t>Right click to open as administrator</a:t>
            </a:r>
          </a:p>
          <a:p>
            <a:pPr lvl="1"/>
            <a:r>
              <a:rPr lang="en-US" dirty="0" smtClean="0"/>
              <a:t>Login username: ids# use the number from your index card (i.e. ids03)</a:t>
            </a:r>
          </a:p>
          <a:p>
            <a:pPr lvl="1"/>
            <a:r>
              <a:rPr lang="en-US" dirty="0" smtClean="0"/>
              <a:t>Password: ids</a:t>
            </a:r>
            <a:endParaRPr lang="en-US" dirty="0"/>
          </a:p>
        </p:txBody>
      </p:sp>
    </p:spTree>
    <p:extLst>
      <p:ext uri="{BB962C8B-B14F-4D97-AF65-F5344CB8AC3E}">
        <p14:creationId xmlns:p14="http://schemas.microsoft.com/office/powerpoint/2010/main" val="6088615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DS Conference Poster 2 cop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1066800"/>
            <a:ext cx="9144000" cy="4267200"/>
          </a:xfrm>
          <a:prstGeom prst="rect">
            <a:avLst/>
          </a:prstGeom>
        </p:spPr>
      </p:pic>
      <p:sp>
        <p:nvSpPr>
          <p:cNvPr id="5" name="Rectangle 2"/>
          <p:cNvSpPr txBox="1">
            <a:spLocks noChangeArrowheads="1"/>
          </p:cNvSpPr>
          <p:nvPr/>
        </p:nvSpPr>
        <p:spPr>
          <a:xfrm>
            <a:off x="304800" y="0"/>
            <a:ext cx="8534400" cy="1143000"/>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Clr>
                <a:srgbClr val="F14124">
                  <a:lumMod val="75000"/>
                </a:srgbClr>
              </a:buClr>
              <a:buFont typeface="Georgia" pitchFamily="18" charset="0"/>
              <a:buNone/>
            </a:pPr>
            <a:r>
              <a:rPr lang="en-US" sz="5400" dirty="0" smtClean="0">
                <a:gradFill>
                  <a:gsLst>
                    <a:gs pos="0">
                      <a:prstClr val="black"/>
                    </a:gs>
                    <a:gs pos="40000">
                      <a:prstClr val="black">
                        <a:lumMod val="75000"/>
                        <a:lumOff val="25000"/>
                      </a:prstClr>
                    </a:gs>
                    <a:gs pos="100000">
                      <a:srgbClr val="212745">
                        <a:alpha val="65000"/>
                      </a:srgbClr>
                    </a:gs>
                  </a:gsLst>
                  <a:lin ang="5400000" scaled="0"/>
                </a:gradFill>
                <a:effectLst>
                  <a:outerShdw blurRad="50800" dist="38100" dir="2700000" algn="tl" rotWithShape="0">
                    <a:prstClr val="black">
                      <a:alpha val="40000"/>
                    </a:prstClr>
                  </a:outerShdw>
                </a:effectLst>
              </a:rPr>
              <a:t>Welcome  IDS Libraries</a:t>
            </a:r>
            <a:endParaRPr lang="en-US" sz="5400" dirty="0">
              <a:gradFill>
                <a:gsLst>
                  <a:gs pos="0">
                    <a:prstClr val="black"/>
                  </a:gs>
                  <a:gs pos="40000">
                    <a:prstClr val="black">
                      <a:lumMod val="75000"/>
                      <a:lumOff val="25000"/>
                    </a:prstClr>
                  </a:gs>
                  <a:gs pos="100000">
                    <a:srgbClr val="212745">
                      <a:alpha val="65000"/>
                    </a:srgbClr>
                  </a:gs>
                </a:gsLst>
                <a:lin ang="5400000" scaled="0"/>
              </a:gradFill>
              <a:effectLst>
                <a:outerShdw blurRad="50800" dist="38100" dir="2700000" algn="tl" rotWithShape="0">
                  <a:prstClr val="black">
                    <a:alpha val="40000"/>
                  </a:prstClr>
                </a:outerShdw>
              </a:effectLst>
            </a:endParaRPr>
          </a:p>
        </p:txBody>
      </p:sp>
      <p:sp>
        <p:nvSpPr>
          <p:cNvPr id="6" name="Subtitle 2"/>
          <p:cNvSpPr>
            <a:spLocks noGrp="1"/>
          </p:cNvSpPr>
          <p:nvPr>
            <p:ph type="subTitle" idx="1"/>
          </p:nvPr>
        </p:nvSpPr>
        <p:spPr>
          <a:xfrm>
            <a:off x="1389070" y="5534025"/>
            <a:ext cx="6365861" cy="1400175"/>
          </a:xfrm>
        </p:spPr>
        <p:txBody>
          <a:bodyPr>
            <a:normAutofit/>
          </a:bodyPr>
          <a:lstStyle/>
          <a:p>
            <a:pPr algn="ctr"/>
            <a:r>
              <a:rPr lang="en-US" sz="2800" dirty="0" smtClean="0">
                <a:solidFill>
                  <a:schemeClr val="tx1">
                    <a:lumMod val="75000"/>
                    <a:lumOff val="25000"/>
                  </a:schemeClr>
                </a:solidFill>
              </a:rPr>
              <a:t>Promoting</a:t>
            </a:r>
            <a:r>
              <a:rPr lang="en-US" sz="2800" baseline="0" dirty="0" smtClean="0">
                <a:solidFill>
                  <a:schemeClr val="tx1">
                    <a:lumMod val="75000"/>
                    <a:lumOff val="25000"/>
                  </a:schemeClr>
                </a:solidFill>
              </a:rPr>
              <a:t> library excellence through community &amp; technology</a:t>
            </a:r>
          </a:p>
        </p:txBody>
      </p:sp>
    </p:spTree>
    <p:extLst>
      <p:ext uri="{BB962C8B-B14F-4D97-AF65-F5344CB8AC3E}">
        <p14:creationId xmlns:p14="http://schemas.microsoft.com/office/powerpoint/2010/main" val="2389440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r>
              <a:rPr lang="en-US" dirty="0" smtClean="0"/>
              <a:t>Click on Settings</a:t>
            </a:r>
          </a:p>
          <a:p>
            <a:r>
              <a:rPr lang="en-US" dirty="0" smtClean="0"/>
              <a:t>Click on Manage </a:t>
            </a:r>
            <a:r>
              <a:rPr lang="en-US" dirty="0" err="1" smtClean="0"/>
              <a:t>Addons</a:t>
            </a:r>
            <a:endParaRPr lang="en-US" dirty="0" smtClean="0"/>
          </a:p>
          <a:p>
            <a:r>
              <a:rPr lang="en-US" dirty="0" smtClean="0"/>
              <a:t>Highlight OCLC AE </a:t>
            </a:r>
            <a:r>
              <a:rPr lang="en-US" dirty="0" err="1" smtClean="0"/>
              <a:t>addon</a:t>
            </a:r>
            <a:r>
              <a:rPr lang="en-US" dirty="0" smtClean="0"/>
              <a:t> to input Values</a:t>
            </a:r>
          </a:p>
          <a:p>
            <a:pPr lvl="1"/>
            <a:endParaRPr lang="en-US" dirty="0"/>
          </a:p>
        </p:txBody>
      </p:sp>
    </p:spTree>
    <p:extLst>
      <p:ext uri="{BB962C8B-B14F-4D97-AF65-F5344CB8AC3E}">
        <p14:creationId xmlns:p14="http://schemas.microsoft.com/office/powerpoint/2010/main" val="11179346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4" name="Shape 374"/>
          <p:cNvSpPr txBox="1">
            <a:spLocks noGrp="1"/>
          </p:cNvSpPr>
          <p:nvPr>
            <p:ph type="title"/>
          </p:nvPr>
        </p:nvSpPr>
        <p:spPr>
          <a:xfrm>
            <a:off x="650763" y="379084"/>
            <a:ext cx="7969199" cy="677078"/>
          </a:xfrm>
          <a:prstGeom prst="rect">
            <a:avLst/>
          </a:prstGeom>
        </p:spPr>
        <p:txBody>
          <a:bodyPr lIns="91425" tIns="91425" rIns="91425" bIns="91425" anchor="b" anchorCtr="0">
            <a:spAutoFit/>
          </a:bodyPr>
          <a:lstStyle/>
          <a:p>
            <a:pPr lvl="0">
              <a:buClr>
                <a:srgbClr val="000000"/>
              </a:buClr>
              <a:buSzPct val="33333"/>
            </a:pPr>
            <a:r>
              <a:rPr lang="en-US" sz="3200" dirty="0"/>
              <a:t>Let’s implement AE together!</a:t>
            </a:r>
            <a:endParaRPr lang="en" sz="3300" dirty="0"/>
          </a:p>
        </p:txBody>
      </p:sp>
      <p:sp>
        <p:nvSpPr>
          <p:cNvPr id="12" name="Shape 267"/>
          <p:cNvSpPr txBox="1">
            <a:spLocks/>
          </p:cNvSpPr>
          <p:nvPr/>
        </p:nvSpPr>
        <p:spPr>
          <a:xfrm>
            <a:off x="457200" y="1447800"/>
            <a:ext cx="8229600" cy="1777379"/>
          </a:xfrm>
          <a:prstGeom prst="rect">
            <a:avLst/>
          </a:prstGeom>
          <a:noFill/>
          <a:ln>
            <a:noFill/>
          </a:ln>
        </p:spPr>
        <p:txBody>
          <a:bodyPr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Clr>
                <a:srgbClr val="000000"/>
              </a:buClr>
              <a:buSzPct val="36666"/>
              <a:buFont typeface="Arial"/>
              <a:buNone/>
            </a:pPr>
            <a:r>
              <a:rPr lang="en" sz="1400" b="1" dirty="0" smtClean="0"/>
              <a:t>AutoCopyToClipboard – check box</a:t>
            </a:r>
          </a:p>
          <a:p>
            <a:pPr lvl="1">
              <a:buClr>
                <a:srgbClr val="000000"/>
              </a:buClr>
              <a:buSzPct val="36666"/>
              <a:buFont typeface="Arial"/>
              <a:buNone/>
            </a:pPr>
            <a:r>
              <a:rPr lang="en" sz="1400" b="1" dirty="0" smtClean="0"/>
              <a:t>AutoImportToTransaction – check box</a:t>
            </a:r>
          </a:p>
          <a:p>
            <a:pPr lvl="1">
              <a:buClr>
                <a:srgbClr val="000000"/>
              </a:buClr>
              <a:buSzPct val="36666"/>
              <a:buFont typeface="Arial"/>
              <a:buNone/>
            </a:pPr>
            <a:r>
              <a:rPr lang="en" sz="1400" b="1" dirty="0" smtClean="0"/>
              <a:t>AutoImportURLField – CallNumber</a:t>
            </a:r>
          </a:p>
          <a:p>
            <a:pPr lvl="1">
              <a:buClr>
                <a:srgbClr val="000000"/>
              </a:buClr>
              <a:buSzPct val="36666"/>
              <a:buFont typeface="Arial"/>
              <a:buNone/>
            </a:pPr>
            <a:r>
              <a:rPr lang="en" sz="1400" b="1" dirty="0" smtClean="0"/>
              <a:t>AutoImportPasswordField - Location</a:t>
            </a:r>
            <a:endParaRPr lang="en" sz="1400" b="1" dirty="0"/>
          </a:p>
          <a:p>
            <a:pPr marL="0" indent="0">
              <a:buClr>
                <a:srgbClr val="000000"/>
              </a:buClr>
              <a:buSzPct val="36666"/>
              <a:buNone/>
            </a:pPr>
            <a:endParaRPr lang="en" dirty="0" smtClean="0"/>
          </a:p>
        </p:txBody>
      </p:sp>
      <p:sp>
        <p:nvSpPr>
          <p:cNvPr id="6" name="Shape 379"/>
          <p:cNvSpPr/>
          <p:nvPr/>
        </p:nvSpPr>
        <p:spPr>
          <a:xfrm rot="613291">
            <a:off x="4789474" y="8189233"/>
            <a:ext cx="1543049" cy="1057274"/>
          </a:xfrm>
          <a:prstGeom prst="rect">
            <a:avLst/>
          </a:prstGeom>
          <a:blipFill>
            <a:blip r:embed="rId3"/>
            <a:stretch>
              <a:fillRect/>
            </a:stretch>
          </a:blipFill>
          <a:ln>
            <a:noFill/>
          </a:ln>
        </p:spPr>
      </p:sp>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091" y="2580409"/>
            <a:ext cx="6733051" cy="372700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60432" y="3200400"/>
            <a:ext cx="5307312" cy="34069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a:off x="2362200" y="4800600"/>
            <a:ext cx="2971800" cy="6858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27142" y="457200"/>
            <a:ext cx="1706563" cy="13176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Oval 9"/>
          <p:cNvSpPr/>
          <p:nvPr/>
        </p:nvSpPr>
        <p:spPr>
          <a:xfrm>
            <a:off x="762000" y="3948612"/>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5334000" y="53168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80999" y="1279524"/>
            <a:ext cx="4326909" cy="1616075"/>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743200" y="2743200"/>
            <a:ext cx="2590800" cy="274320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3657600" y="3225179"/>
            <a:ext cx="914400" cy="8382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hape 267"/>
          <p:cNvSpPr txBox="1">
            <a:spLocks/>
          </p:cNvSpPr>
          <p:nvPr/>
        </p:nvSpPr>
        <p:spPr>
          <a:xfrm>
            <a:off x="990600" y="5998243"/>
            <a:ext cx="3429000" cy="1218252"/>
          </a:xfrm>
          <a:prstGeom prst="rect">
            <a:avLst/>
          </a:prstGeom>
          <a:noFill/>
          <a:ln>
            <a:noFill/>
          </a:ln>
        </p:spPr>
        <p:txBody>
          <a:bodyPr wrap="square" lIns="91425" tIns="91425" rIns="91425" bIns="91425" anchor="t" anchorCtr="0">
            <a:spAutoFit/>
          </a:bodyPr>
          <a:lstStyle>
            <a:defPPr marR="0" algn="l" rtl="0">
              <a:lnSpc>
                <a:spcPct val="100000"/>
              </a:lnSpc>
              <a:spcBef>
                <a:spcPts val="0"/>
              </a:spcBef>
              <a:spcAft>
                <a:spcPts val="0"/>
              </a:spcAft>
            </a:defPPr>
            <a:lvl1pPr marL="342900" marR="0" indent="-342900" algn="l" rtl="0">
              <a:lnSpc>
                <a:spcPct val="100000"/>
              </a:lnSpc>
              <a:spcBef>
                <a:spcPts val="600"/>
              </a:spcBef>
              <a:spcAft>
                <a:spcPts val="0"/>
              </a:spcAft>
              <a:buClr>
                <a:schemeClr val="dk1"/>
              </a:buClr>
              <a:buSzPct val="166666"/>
              <a:buFont typeface="Arial"/>
              <a:buChar char="•"/>
              <a:defRPr sz="3000" b="0" i="0" u="none" strike="noStrike" cap="none" baseline="0">
                <a:solidFill>
                  <a:schemeClr val="dk1"/>
                </a:solidFill>
                <a:latin typeface="Arial"/>
                <a:ea typeface="Arial"/>
                <a:cs typeface="Arial"/>
                <a:sym typeface="Arial"/>
              </a:defRPr>
            </a:lvl1pPr>
            <a:lvl2pPr marL="742950" marR="0" indent="-285750" algn="l" rtl="0">
              <a:lnSpc>
                <a:spcPct val="100000"/>
              </a:lnSpc>
              <a:spcBef>
                <a:spcPts val="480"/>
              </a:spcBef>
              <a:spcAft>
                <a:spcPts val="0"/>
              </a:spcAft>
              <a:buClr>
                <a:schemeClr val="dk1"/>
              </a:buClr>
              <a:buSzPct val="100000"/>
              <a:buFont typeface="Courier New"/>
              <a:buChar char="o"/>
              <a:defRPr sz="2400" b="0" i="0" u="none" strike="noStrike" cap="none" baseline="0">
                <a:solidFill>
                  <a:schemeClr val="dk1"/>
                </a:solidFill>
                <a:latin typeface="Arial"/>
                <a:ea typeface="Arial"/>
                <a:cs typeface="Arial"/>
                <a:sym typeface="Arial"/>
              </a:defRPr>
            </a:lvl2pPr>
            <a:lvl3pPr marL="1143000" marR="0" indent="-228600" algn="l" rtl="0">
              <a:lnSpc>
                <a:spcPct val="100000"/>
              </a:lnSpc>
              <a:spcBef>
                <a:spcPts val="480"/>
              </a:spcBef>
              <a:spcAft>
                <a:spcPts val="0"/>
              </a:spcAft>
              <a:buClr>
                <a:schemeClr val="dk1"/>
              </a:buClr>
              <a:buSzPct val="100000"/>
              <a:buFont typeface="Wingdings"/>
              <a:buChar char="§"/>
              <a:defRPr sz="2400" b="0" i="0" u="none" strike="noStrike" cap="none" baseline="0">
                <a:solidFill>
                  <a:schemeClr val="dk1"/>
                </a:solidFill>
                <a:latin typeface="Arial"/>
                <a:ea typeface="Arial"/>
                <a:cs typeface="Arial"/>
                <a:sym typeface="Arial"/>
              </a:defRPr>
            </a:lvl3pPr>
            <a:lvl4pPr marL="16002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4pPr>
            <a:lvl5pPr marL="20574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5pPr>
            <a:lvl6pPr marL="25146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6pPr>
            <a:lvl7pPr marL="2971800" marR="0" indent="-228600" algn="l" rtl="0">
              <a:lnSpc>
                <a:spcPct val="100000"/>
              </a:lnSpc>
              <a:spcBef>
                <a:spcPts val="360"/>
              </a:spcBef>
              <a:spcAft>
                <a:spcPts val="0"/>
              </a:spcAft>
              <a:buClr>
                <a:schemeClr val="dk1"/>
              </a:buClr>
              <a:buSzPct val="166666"/>
              <a:buFont typeface="Arial"/>
              <a:buChar char="•"/>
              <a:defRPr sz="1800" b="0" i="0" u="none" strike="noStrike" cap="none" baseline="0">
                <a:solidFill>
                  <a:schemeClr val="dk1"/>
                </a:solidFill>
                <a:latin typeface="Arial"/>
                <a:ea typeface="Arial"/>
                <a:cs typeface="Arial"/>
                <a:sym typeface="Arial"/>
              </a:defRPr>
            </a:lvl7pPr>
            <a:lvl8pPr marL="3429000" marR="0" indent="-228600" algn="l" rtl="0">
              <a:lnSpc>
                <a:spcPct val="100000"/>
              </a:lnSpc>
              <a:spcBef>
                <a:spcPts val="360"/>
              </a:spcBef>
              <a:spcAft>
                <a:spcPts val="0"/>
              </a:spcAft>
              <a:buClr>
                <a:schemeClr val="dk1"/>
              </a:buClr>
              <a:buSzPct val="100000"/>
              <a:buFont typeface="Courier New"/>
              <a:buChar char="o"/>
              <a:defRPr sz="1800" b="0" i="0" u="none" strike="noStrike" cap="none" baseline="0">
                <a:solidFill>
                  <a:schemeClr val="dk1"/>
                </a:solidFill>
                <a:latin typeface="Arial"/>
                <a:ea typeface="Arial"/>
                <a:cs typeface="Arial"/>
                <a:sym typeface="Arial"/>
              </a:defRPr>
            </a:lvl8pPr>
            <a:lvl9pPr marL="3886200" marR="0" indent="-228600" algn="l" rtl="0">
              <a:lnSpc>
                <a:spcPct val="100000"/>
              </a:lnSpc>
              <a:spcBef>
                <a:spcPts val="360"/>
              </a:spcBef>
              <a:spcAft>
                <a:spcPts val="0"/>
              </a:spcAft>
              <a:buClr>
                <a:schemeClr val="dk1"/>
              </a:buClr>
              <a:buSzPct val="100000"/>
              <a:buFont typeface="Wingdings"/>
              <a:buChar char="§"/>
              <a:defRPr sz="1800" b="0" i="0" u="none" strike="noStrike" cap="none" baseline="0">
                <a:solidFill>
                  <a:schemeClr val="dk1"/>
                </a:solidFill>
                <a:latin typeface="Arial"/>
                <a:ea typeface="Arial"/>
                <a:cs typeface="Arial"/>
                <a:sym typeface="Arial"/>
              </a:defRPr>
            </a:lvl9pPr>
          </a:lstStyle>
          <a:p>
            <a:pPr lvl="1">
              <a:buClr>
                <a:srgbClr val="000000"/>
              </a:buClr>
              <a:buSzPct val="36666"/>
              <a:buFont typeface="Arial"/>
              <a:buNone/>
            </a:pPr>
            <a:r>
              <a:rPr lang="en" sz="1400" b="1" dirty="0" smtClean="0">
                <a:solidFill>
                  <a:srgbClr val="C00000"/>
                </a:solidFill>
              </a:rPr>
              <a:t>Click Save</a:t>
            </a:r>
          </a:p>
          <a:p>
            <a:pPr lvl="1">
              <a:buClr>
                <a:srgbClr val="000000"/>
              </a:buClr>
              <a:buSzPct val="36666"/>
              <a:buFont typeface="Arial"/>
              <a:buNone/>
            </a:pPr>
            <a:r>
              <a:rPr lang="en" sz="1400" b="1" dirty="0" smtClean="0">
                <a:solidFill>
                  <a:srgbClr val="C00000"/>
                </a:solidFill>
              </a:rPr>
              <a:t>Click Reset Cache</a:t>
            </a:r>
            <a:endParaRPr lang="en" sz="1400" b="1" dirty="0">
              <a:solidFill>
                <a:srgbClr val="C00000"/>
              </a:solidFill>
            </a:endParaRPr>
          </a:p>
          <a:p>
            <a:pPr marL="0" indent="0">
              <a:buClr>
                <a:srgbClr val="000000"/>
              </a:buClr>
              <a:buSzPct val="36666"/>
              <a:buNone/>
            </a:pPr>
            <a:endParaRPr lang="en" dirty="0" smtClean="0"/>
          </a:p>
        </p:txBody>
      </p:sp>
      <p:sp>
        <p:nvSpPr>
          <p:cNvPr id="17" name="Oval 16"/>
          <p:cNvSpPr/>
          <p:nvPr/>
        </p:nvSpPr>
        <p:spPr>
          <a:xfrm>
            <a:off x="1371600" y="5812115"/>
            <a:ext cx="1828800" cy="990600"/>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a:endCxn id="15" idx="3"/>
          </p:cNvCxnSpPr>
          <p:nvPr/>
        </p:nvCxnSpPr>
        <p:spPr>
          <a:xfrm flipV="1">
            <a:off x="2514600" y="3940627"/>
            <a:ext cx="1276911" cy="1871489"/>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3426510"/>
      </p:ext>
    </p:extLst>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implement AE together!</a:t>
            </a:r>
            <a:endParaRPr lang="en-US" dirty="0"/>
          </a:p>
        </p:txBody>
      </p:sp>
      <p:sp>
        <p:nvSpPr>
          <p:cNvPr id="3" name="Text Placeholder 2"/>
          <p:cNvSpPr>
            <a:spLocks noGrp="1"/>
          </p:cNvSpPr>
          <p:nvPr>
            <p:ph type="body" idx="1"/>
          </p:nvPr>
        </p:nvSpPr>
        <p:spPr>
          <a:xfrm>
            <a:off x="457200" y="2895600"/>
            <a:ext cx="8229600" cy="3672300"/>
          </a:xfrm>
        </p:spPr>
        <p:txBody>
          <a:bodyPr/>
          <a:lstStyle/>
          <a:p>
            <a:pPr marL="0" indent="0" algn="ctr">
              <a:buNone/>
            </a:pPr>
            <a:r>
              <a:rPr lang="en-US" sz="4800" dirty="0" smtClean="0">
                <a:solidFill>
                  <a:srgbClr val="C00000"/>
                </a:solidFill>
              </a:rPr>
              <a:t>You did it!</a:t>
            </a:r>
          </a:p>
          <a:p>
            <a:pPr marL="0" indent="0" algn="ctr">
              <a:buNone/>
            </a:pPr>
            <a:r>
              <a:rPr lang="en-US" sz="4800" dirty="0" smtClean="0">
                <a:solidFill>
                  <a:srgbClr val="C00000"/>
                </a:solidFill>
              </a:rPr>
              <a:t>Questions?</a:t>
            </a:r>
          </a:p>
          <a:p>
            <a:pPr lvl="1"/>
            <a:endParaRPr lang="en-US" dirty="0"/>
          </a:p>
        </p:txBody>
      </p:sp>
    </p:spTree>
    <p:extLst>
      <p:ext uri="{BB962C8B-B14F-4D97-AF65-F5344CB8AC3E}">
        <p14:creationId xmlns:p14="http://schemas.microsoft.com/office/powerpoint/2010/main" val="25993535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514600"/>
            <a:ext cx="7406640" cy="1472184"/>
          </a:xfrm>
        </p:spPr>
        <p:txBody>
          <a:bodyPr anchor="ctr"/>
          <a:lstStyle/>
          <a:p>
            <a:pPr algn="ctr"/>
            <a:r>
              <a:rPr lang="en-US" b="0" dirty="0" smtClean="0">
                <a:solidFill>
                  <a:schemeClr val="tx1"/>
                </a:solidFill>
                <a:effectLst>
                  <a:outerShdw blurRad="38100" dist="38100" dir="2700000" algn="tl">
                    <a:srgbClr val="000000">
                      <a:alpha val="43137"/>
                    </a:srgbClr>
                  </a:outerShdw>
                </a:effectLst>
              </a:rPr>
              <a:t>OCLC Article Exchange</a:t>
            </a:r>
            <a:endParaRPr lang="en-US" b="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7478263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OCLC Article Exchange?</a:t>
            </a:r>
            <a:endParaRPr lang="en-US" dirty="0"/>
          </a:p>
        </p:txBody>
      </p:sp>
      <p:sp>
        <p:nvSpPr>
          <p:cNvPr id="3" name="Content Placeholder 2"/>
          <p:cNvSpPr>
            <a:spLocks noGrp="1"/>
          </p:cNvSpPr>
          <p:nvPr>
            <p:ph idx="1"/>
          </p:nvPr>
        </p:nvSpPr>
        <p:spPr/>
        <p:txBody>
          <a:bodyPr>
            <a:normAutofit/>
          </a:bodyPr>
          <a:lstStyle/>
          <a:p>
            <a:r>
              <a:rPr lang="en-US" dirty="0" smtClean="0"/>
              <a:t>Dropbox service</a:t>
            </a:r>
          </a:p>
          <a:p>
            <a:pPr lvl="1"/>
            <a:r>
              <a:rPr lang="en-US" dirty="0" smtClean="0"/>
              <a:t>Lending libraries place articles or book chapters in the dropbox</a:t>
            </a:r>
          </a:p>
          <a:p>
            <a:pPr lvl="2"/>
            <a:r>
              <a:rPr lang="en-US" dirty="0" smtClean="0"/>
              <a:t>A unique URL and password are created</a:t>
            </a:r>
          </a:p>
          <a:p>
            <a:pPr lvl="2"/>
            <a:r>
              <a:rPr lang="en-US" dirty="0" smtClean="0"/>
              <a:t>The URL and password are sent to the borrower</a:t>
            </a:r>
          </a:p>
          <a:p>
            <a:pPr lvl="1"/>
            <a:r>
              <a:rPr lang="en-US" dirty="0" smtClean="0"/>
              <a:t>Borrowing libraries use the URL and </a:t>
            </a:r>
            <a:r>
              <a:rPr lang="en-US" smtClean="0"/>
              <a:t>password to retrieve </a:t>
            </a:r>
            <a:r>
              <a:rPr lang="en-US" dirty="0" smtClean="0"/>
              <a:t>articles or book chapters requested via interlibrary loan</a:t>
            </a:r>
          </a:p>
          <a:p>
            <a:pPr lvl="1">
              <a:buNone/>
            </a:pPr>
            <a:endParaRPr lang="en-US" dirty="0" smtClean="0"/>
          </a:p>
          <a:p>
            <a:endParaRPr lang="en-US" dirty="0"/>
          </a:p>
        </p:txBody>
      </p:sp>
    </p:spTree>
    <p:extLst>
      <p:ext uri="{BB962C8B-B14F-4D97-AF65-F5344CB8AC3E}">
        <p14:creationId xmlns:p14="http://schemas.microsoft.com/office/powerpoint/2010/main" val="916423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20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Your ILL Karma</a:t>
            </a:r>
            <a:endParaRPr lang="en-US" dirty="0"/>
          </a:p>
        </p:txBody>
      </p:sp>
      <p:sp>
        <p:nvSpPr>
          <p:cNvPr id="3" name="Content Placeholder 2"/>
          <p:cNvSpPr>
            <a:spLocks noGrp="1"/>
          </p:cNvSpPr>
          <p:nvPr>
            <p:ph idx="1"/>
          </p:nvPr>
        </p:nvSpPr>
        <p:spPr/>
        <p:txBody>
          <a:bodyPr/>
          <a:lstStyle/>
          <a:p>
            <a:r>
              <a:rPr lang="en-US" sz="2800" dirty="0" smtClean="0"/>
              <a:t>Important – Article Exchange is intended as a method to deliver articles and book chapters to libraries who do not have Odyssey.</a:t>
            </a:r>
          </a:p>
          <a:p>
            <a:pPr lvl="1"/>
            <a:r>
              <a:rPr lang="en-US" sz="2400" dirty="0" smtClean="0"/>
              <a:t>“Odyssey unto others as you would have them Odyssey unto you.”</a:t>
            </a:r>
          </a:p>
          <a:p>
            <a:endParaRPr lang="en-US" dirty="0" smtClean="0">
              <a:hlinkClick r:id="rId2"/>
            </a:endParaRPr>
          </a:p>
          <a:p>
            <a:endParaRPr lang="en-US" dirty="0"/>
          </a:p>
        </p:txBody>
      </p:sp>
      <p:pic>
        <p:nvPicPr>
          <p:cNvPr id="5" name="Picture 4" descr="karma.jpg"/>
          <p:cNvPicPr>
            <a:picLocks noChangeAspect="1"/>
          </p:cNvPicPr>
          <p:nvPr/>
        </p:nvPicPr>
        <p:blipFill>
          <a:blip r:embed="rId3" cstate="print"/>
          <a:stretch>
            <a:fillRect/>
          </a:stretch>
        </p:blipFill>
        <p:spPr>
          <a:xfrm>
            <a:off x="3200400" y="3886200"/>
            <a:ext cx="3955464" cy="2194560"/>
          </a:xfrm>
          <a:prstGeom prst="rect">
            <a:avLst/>
          </a:prstGeom>
        </p:spPr>
      </p:pic>
    </p:spTree>
    <p:extLst>
      <p:ext uri="{BB962C8B-B14F-4D97-AF65-F5344CB8AC3E}">
        <p14:creationId xmlns:p14="http://schemas.microsoft.com/office/powerpoint/2010/main" val="295542544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Should I Use OCLC’s Article Exchange?</a:t>
            </a:r>
            <a:endParaRPr lang="en-US" dirty="0"/>
          </a:p>
        </p:txBody>
      </p:sp>
      <p:sp>
        <p:nvSpPr>
          <p:cNvPr id="3" name="Content Placeholder 2"/>
          <p:cNvSpPr>
            <a:spLocks noGrp="1"/>
          </p:cNvSpPr>
          <p:nvPr>
            <p:ph idx="1"/>
          </p:nvPr>
        </p:nvSpPr>
        <p:spPr/>
        <p:txBody>
          <a:bodyPr/>
          <a:lstStyle/>
          <a:p>
            <a:endParaRPr lang="en-US" dirty="0" smtClean="0"/>
          </a:p>
          <a:p>
            <a:r>
              <a:rPr lang="en-US" dirty="0" smtClean="0"/>
              <a:t>More secure than email</a:t>
            </a:r>
          </a:p>
          <a:p>
            <a:r>
              <a:rPr lang="en-US" dirty="0" smtClean="0"/>
              <a:t>Supports copyright compliance</a:t>
            </a:r>
          </a:p>
          <a:p>
            <a:pPr lvl="1"/>
            <a:r>
              <a:rPr lang="en-US" dirty="0" smtClean="0"/>
              <a:t>Files are deleted after 5 views or 30 days if unviewed</a:t>
            </a:r>
          </a:p>
          <a:p>
            <a:r>
              <a:rPr lang="en-US" sz="4000" dirty="0" smtClean="0"/>
              <a:t>For ILLiad users…</a:t>
            </a:r>
          </a:p>
          <a:p>
            <a:pPr lvl="1"/>
            <a:r>
              <a:rPr lang="en-US" sz="4000" dirty="0" smtClean="0"/>
              <a:t>There’s an addon! </a:t>
            </a:r>
            <a:endParaRPr lang="en-US" sz="4000" dirty="0"/>
          </a:p>
        </p:txBody>
      </p:sp>
      <p:pic>
        <p:nvPicPr>
          <p:cNvPr id="4" name="Picture 3" descr="easybutton.jpg"/>
          <p:cNvPicPr>
            <a:picLocks noChangeAspect="1"/>
          </p:cNvPicPr>
          <p:nvPr/>
        </p:nvPicPr>
        <p:blipFill>
          <a:blip r:embed="rId2" cstate="print"/>
          <a:stretch>
            <a:fillRect/>
          </a:stretch>
        </p:blipFill>
        <p:spPr>
          <a:xfrm>
            <a:off x="6172200" y="3810000"/>
            <a:ext cx="2143125" cy="2133600"/>
          </a:xfrm>
          <a:prstGeom prst="rect">
            <a:avLst/>
          </a:prstGeom>
        </p:spPr>
      </p:pic>
    </p:spTree>
    <p:extLst>
      <p:ext uri="{BB962C8B-B14F-4D97-AF65-F5344CB8AC3E}">
        <p14:creationId xmlns:p14="http://schemas.microsoft.com/office/powerpoint/2010/main" val="355842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20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20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2000"/>
                                        <p:tgtEl>
                                          <p:spTgt spid="3">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2000"/>
                                        <p:tgtEl>
                                          <p:spTgt spid="3">
                                            <p:txEl>
                                              <p:pRg st="5" end="5"/>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Three Easy Steps to Implementation</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Install the OCLC Article Exchange Addon.</a:t>
            </a:r>
          </a:p>
          <a:p>
            <a:pPr marL="514350" indent="-514350">
              <a:buFont typeface="+mj-lt"/>
              <a:buAutoNum type="arabicPeriod"/>
            </a:pPr>
            <a:r>
              <a:rPr lang="en-US" dirty="0" smtClean="0"/>
              <a:t>Create an Email Routing to notify libraries that their document is available for download.</a:t>
            </a:r>
          </a:p>
          <a:p>
            <a:pPr marL="514350" indent="-514350">
              <a:buFont typeface="+mj-lt"/>
              <a:buAutoNum type="arabicPeriod"/>
            </a:pPr>
            <a:r>
              <a:rPr lang="en-US" dirty="0" smtClean="0"/>
              <a:t>Create a Routing Rule that avoids printing Shipping Labels.</a:t>
            </a:r>
          </a:p>
        </p:txBody>
      </p:sp>
    </p:spTree>
    <p:extLst>
      <p:ext uri="{BB962C8B-B14F-4D97-AF65-F5344CB8AC3E}">
        <p14:creationId xmlns:p14="http://schemas.microsoft.com/office/powerpoint/2010/main" val="142206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The Article Exchange Addon</a:t>
            </a:r>
            <a:endParaRPr lang="en-US" dirty="0"/>
          </a:p>
        </p:txBody>
      </p:sp>
      <p:sp>
        <p:nvSpPr>
          <p:cNvPr id="3" name="Content Placeholder 2"/>
          <p:cNvSpPr>
            <a:spLocks noGrp="1"/>
          </p:cNvSpPr>
          <p:nvPr>
            <p:ph idx="1"/>
          </p:nvPr>
        </p:nvSpPr>
        <p:spPr/>
        <p:txBody>
          <a:bodyPr/>
          <a:lstStyle/>
          <a:p>
            <a:r>
              <a:rPr lang="en-US" dirty="0" smtClean="0"/>
              <a:t>Allows you to share documents without leaving the ILLiad client.</a:t>
            </a:r>
          </a:p>
          <a:p>
            <a:endParaRPr lang="en-US" dirty="0" smtClean="0"/>
          </a:p>
          <a:p>
            <a:r>
              <a:rPr lang="en-US" u="sng" dirty="0" smtClean="0">
                <a:hlinkClick r:id="rId2"/>
              </a:rPr>
              <a:t>https://prometheus.atlas-sys.com/display/ILLiadAddons/OCLC+Article+Exchange</a:t>
            </a:r>
            <a:r>
              <a:rPr lang="en-US" u="sng" dirty="0" smtClean="0"/>
              <a:t> </a:t>
            </a:r>
            <a:endParaRPr lang="en-US" dirty="0"/>
          </a:p>
        </p:txBody>
      </p:sp>
    </p:spTree>
    <p:extLst>
      <p:ext uri="{BB962C8B-B14F-4D97-AF65-F5344CB8AC3E}">
        <p14:creationId xmlns:p14="http://schemas.microsoft.com/office/powerpoint/2010/main" val="17196196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2. Email Routing</a:t>
            </a:r>
            <a:br>
              <a:rPr lang="en-US" dirty="0" smtClean="0"/>
            </a:br>
            <a:r>
              <a:rPr lang="en-US" sz="2000" dirty="0" smtClean="0"/>
              <a:t>Notifies borrowing library that their document is available for download.</a:t>
            </a:r>
            <a:endParaRPr lang="en-US" sz="2000"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600200" y="1447800"/>
            <a:ext cx="6441720" cy="4800600"/>
          </a:xfrm>
          <a:prstGeom prst="rect">
            <a:avLst/>
          </a:prstGeom>
          <a:noFill/>
          <a:ln w="9525">
            <a:noFill/>
            <a:miter lim="800000"/>
            <a:headEnd/>
            <a:tailEnd/>
          </a:ln>
        </p:spPr>
      </p:pic>
      <p:sp>
        <p:nvSpPr>
          <p:cNvPr id="5" name="Oval 4"/>
          <p:cNvSpPr/>
          <p:nvPr/>
        </p:nvSpPr>
        <p:spPr>
          <a:xfrm>
            <a:off x="1676400" y="2895600"/>
            <a:ext cx="609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676400" y="3505200"/>
            <a:ext cx="6096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905000" y="5029200"/>
            <a:ext cx="9144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962400" y="5181600"/>
            <a:ext cx="6858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18936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7" name="TextBox 6"/>
          <p:cNvSpPr txBox="1"/>
          <p:nvPr/>
        </p:nvSpPr>
        <p:spPr>
          <a:xfrm>
            <a:off x="609600" y="1295400"/>
            <a:ext cx="5715000" cy="584775"/>
          </a:xfrm>
          <a:prstGeom prst="rect">
            <a:avLst/>
          </a:prstGeom>
          <a:noFill/>
        </p:spPr>
        <p:txBody>
          <a:bodyPr wrap="square" rtlCol="0">
            <a:spAutoFit/>
          </a:bodyPr>
          <a:lstStyle/>
          <a:p>
            <a:r>
              <a:rPr lang="en-US" sz="3200" b="1" i="0" dirty="0" smtClean="0">
                <a:solidFill>
                  <a:srgbClr val="002060"/>
                </a:solidFill>
              </a:rPr>
              <a:t>New IDS User Groups</a:t>
            </a:r>
            <a:endParaRPr lang="en-US" sz="3200" b="1" i="0" dirty="0">
              <a:solidFill>
                <a:srgbClr val="002060"/>
              </a:solidFill>
            </a:endParaRPr>
          </a:p>
        </p:txBody>
      </p:sp>
      <p:sp>
        <p:nvSpPr>
          <p:cNvPr id="9" name="TextBox 8"/>
          <p:cNvSpPr txBox="1"/>
          <p:nvPr/>
        </p:nvSpPr>
        <p:spPr>
          <a:xfrm>
            <a:off x="685800" y="2057400"/>
            <a:ext cx="7620000" cy="4801314"/>
          </a:xfrm>
          <a:prstGeom prst="rect">
            <a:avLst/>
          </a:prstGeom>
          <a:noFill/>
        </p:spPr>
        <p:txBody>
          <a:bodyPr wrap="square" rtlCol="0">
            <a:spAutoFit/>
          </a:bodyPr>
          <a:lstStyle/>
          <a:p>
            <a:r>
              <a:rPr lang="en-US" b="1" i="0" dirty="0" smtClean="0"/>
              <a:t>Coordinator of IDS User Groups </a:t>
            </a:r>
            <a:r>
              <a:rPr lang="en-US" i="0" dirty="0" smtClean="0"/>
              <a:t>– </a:t>
            </a:r>
            <a:r>
              <a:rPr lang="en-US" i="0" dirty="0" err="1" smtClean="0"/>
              <a:t>Micquel</a:t>
            </a:r>
            <a:r>
              <a:rPr lang="en-US" i="0" dirty="0" smtClean="0"/>
              <a:t> Little	</a:t>
            </a:r>
          </a:p>
          <a:p>
            <a:r>
              <a:rPr lang="en-US" b="1" i="0" dirty="0" smtClean="0"/>
              <a:t>Coordinator of Mentors and Training </a:t>
            </a:r>
            <a:r>
              <a:rPr lang="en-US" i="0" dirty="0" smtClean="0"/>
              <a:t>– Chris </a:t>
            </a:r>
            <a:r>
              <a:rPr lang="en-US" i="0" dirty="0" err="1" smtClean="0"/>
              <a:t>Sisak</a:t>
            </a:r>
            <a:endParaRPr lang="en-US" i="0" dirty="0" smtClean="0"/>
          </a:p>
          <a:p>
            <a:endParaRPr lang="en-US" i="0" dirty="0" smtClean="0"/>
          </a:p>
          <a:p>
            <a:r>
              <a:rPr lang="en-US" b="1" i="0" dirty="0" smtClean="0"/>
              <a:t>Chairs &amp; Secretaries</a:t>
            </a:r>
          </a:p>
          <a:p>
            <a:endParaRPr lang="en-US" i="0" dirty="0" smtClean="0"/>
          </a:p>
          <a:p>
            <a:r>
              <a:rPr lang="en-US" b="1" i="0" dirty="0" smtClean="0"/>
              <a:t>Western Group</a:t>
            </a:r>
            <a:r>
              <a:rPr lang="en-US" i="0" dirty="0" smtClean="0"/>
              <a:t>	</a:t>
            </a:r>
          </a:p>
          <a:p>
            <a:pPr lvl="2">
              <a:buFont typeface="Arial" pitchFamily="34" charset="0"/>
              <a:buChar char="•"/>
            </a:pPr>
            <a:r>
              <a:rPr lang="en-US" i="0" dirty="0" smtClean="0"/>
              <a:t>Logan </a:t>
            </a:r>
            <a:r>
              <a:rPr lang="en-US" i="0" dirty="0" err="1" smtClean="0"/>
              <a:t>Rath</a:t>
            </a:r>
            <a:r>
              <a:rPr lang="en-US" i="0" dirty="0" smtClean="0"/>
              <a:t> – SUNY Brockport</a:t>
            </a:r>
          </a:p>
          <a:p>
            <a:pPr lvl="2">
              <a:buFont typeface="Arial" pitchFamily="34" charset="0"/>
              <a:buChar char="•"/>
            </a:pPr>
            <a:r>
              <a:rPr lang="en-US" i="0" dirty="0" smtClean="0"/>
              <a:t>Lynne </a:t>
            </a:r>
            <a:r>
              <a:rPr lang="en-US" i="0" dirty="0" err="1" smtClean="0"/>
              <a:t>Marus</a:t>
            </a:r>
            <a:r>
              <a:rPr lang="en-US" i="0" dirty="0" smtClean="0"/>
              <a:t> – Nazareth College</a:t>
            </a:r>
          </a:p>
          <a:p>
            <a:r>
              <a:rPr lang="en-US" b="1" i="0" dirty="0" smtClean="0"/>
              <a:t>Eastern Group</a:t>
            </a:r>
          </a:p>
          <a:p>
            <a:pPr lvl="2">
              <a:buFont typeface="Arial" pitchFamily="34" charset="0"/>
              <a:buChar char="•"/>
            </a:pPr>
            <a:r>
              <a:rPr lang="en-US" i="0" dirty="0" smtClean="0"/>
              <a:t>Jennifer Acker – Hudson Valley Community College</a:t>
            </a:r>
          </a:p>
          <a:p>
            <a:pPr lvl="2">
              <a:buFont typeface="Arial" pitchFamily="34" charset="0"/>
              <a:buChar char="•"/>
            </a:pPr>
            <a:r>
              <a:rPr lang="en-US" i="0" dirty="0" smtClean="0"/>
              <a:t>Karen Gardner-</a:t>
            </a:r>
            <a:r>
              <a:rPr lang="en-US" i="0" dirty="0" err="1" smtClean="0"/>
              <a:t>Athey</a:t>
            </a:r>
            <a:r>
              <a:rPr lang="en-US" i="0" dirty="0" smtClean="0"/>
              <a:t> - OLIS</a:t>
            </a:r>
          </a:p>
          <a:p>
            <a:r>
              <a:rPr lang="en-US" b="1" i="0" dirty="0" smtClean="0"/>
              <a:t>Metro Group</a:t>
            </a:r>
          </a:p>
          <a:p>
            <a:pPr lvl="2">
              <a:buFont typeface="Arial" pitchFamily="34" charset="0"/>
              <a:buChar char="•"/>
            </a:pPr>
            <a:r>
              <a:rPr lang="en-US" i="0" dirty="0" smtClean="0"/>
              <a:t>Beth Posner – CUNY Graduate Center</a:t>
            </a:r>
          </a:p>
          <a:p>
            <a:pPr lvl="2">
              <a:buFont typeface="Arial" pitchFamily="34" charset="0"/>
              <a:buChar char="•"/>
            </a:pPr>
            <a:r>
              <a:rPr lang="en-US" i="0" dirty="0" smtClean="0"/>
              <a:t>Philip </a:t>
            </a:r>
            <a:r>
              <a:rPr lang="en-US" i="0" dirty="0" err="1" smtClean="0"/>
              <a:t>Mui</a:t>
            </a:r>
            <a:r>
              <a:rPr lang="en-US" i="0" dirty="0" smtClean="0"/>
              <a:t> – New York Public Library</a:t>
            </a:r>
          </a:p>
          <a:p>
            <a:r>
              <a:rPr lang="en-US" b="1" i="0" dirty="0" smtClean="0"/>
              <a:t>Additional Mentors onsite and teleporting in</a:t>
            </a:r>
          </a:p>
          <a:p>
            <a:pPr lvl="1">
              <a:buFont typeface="Arial" pitchFamily="34" charset="0"/>
              <a:buChar char="•"/>
            </a:pPr>
            <a:r>
              <a:rPr lang="en-US" i="0" dirty="0" smtClean="0"/>
              <a:t> Tim </a:t>
            </a:r>
            <a:r>
              <a:rPr lang="en-US" i="0" dirty="0" err="1" smtClean="0"/>
              <a:t>Bowersox</a:t>
            </a:r>
            <a:r>
              <a:rPr lang="en-US" i="0" dirty="0" smtClean="0"/>
              <a:t> and Andrew </a:t>
            </a:r>
            <a:r>
              <a:rPr lang="en-US" i="0" dirty="0" err="1" smtClean="0"/>
              <a:t>Leykam</a:t>
            </a:r>
            <a:endParaRPr lang="en-US" i="0" dirty="0" smtClean="0"/>
          </a:p>
          <a:p>
            <a:endParaRPr lang="en-US" dirty="0"/>
          </a:p>
        </p:txBody>
      </p:sp>
    </p:spTree>
    <p:extLst>
      <p:ext uri="{BB962C8B-B14F-4D97-AF65-F5344CB8AC3E}">
        <p14:creationId xmlns:p14="http://schemas.microsoft.com/office/powerpoint/2010/main" val="12721197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1752600" y="1524000"/>
            <a:ext cx="6381598" cy="4800600"/>
          </a:xfrm>
          <a:prstGeom prst="rect">
            <a:avLst/>
          </a:prstGeom>
          <a:noFill/>
          <a:ln w="9525">
            <a:noFill/>
            <a:miter lim="800000"/>
            <a:headEnd/>
            <a:tailEnd/>
          </a:ln>
        </p:spPr>
      </p:pic>
      <p:pic>
        <p:nvPicPr>
          <p:cNvPr id="6" name="Picture 5" descr="sprout.jpg"/>
          <p:cNvPicPr>
            <a:picLocks noChangeAspect="1"/>
          </p:cNvPicPr>
          <p:nvPr/>
        </p:nvPicPr>
        <p:blipFill>
          <a:blip r:embed="rId3" cstate="print"/>
          <a:stretch>
            <a:fillRect/>
          </a:stretch>
        </p:blipFill>
        <p:spPr>
          <a:xfrm>
            <a:off x="6096000" y="4876800"/>
            <a:ext cx="2466975" cy="1556904"/>
          </a:xfrm>
          <a:prstGeom prst="rect">
            <a:avLst/>
          </a:prstGeom>
        </p:spPr>
      </p:pic>
      <p:sp>
        <p:nvSpPr>
          <p:cNvPr id="2" name="Title 1"/>
          <p:cNvSpPr>
            <a:spLocks noGrp="1"/>
          </p:cNvSpPr>
          <p:nvPr>
            <p:ph type="title"/>
          </p:nvPr>
        </p:nvSpPr>
        <p:spPr/>
        <p:txBody>
          <a:bodyPr>
            <a:normAutofit fontScale="90000"/>
          </a:bodyPr>
          <a:lstStyle/>
          <a:p>
            <a:r>
              <a:rPr lang="en-US" dirty="0" smtClean="0"/>
              <a:t>3. Routing Rule</a:t>
            </a:r>
            <a:br>
              <a:rPr lang="en-US" dirty="0" smtClean="0"/>
            </a:br>
            <a:r>
              <a:rPr lang="en-US" sz="2000" dirty="0" smtClean="0"/>
              <a:t>Keep it Green!  Avoid printing pull slips. Requests are automatically routed to “Request Finished” status.</a:t>
            </a:r>
            <a:endParaRPr lang="en-US" sz="2000" dirty="0"/>
          </a:p>
        </p:txBody>
      </p:sp>
      <p:sp>
        <p:nvSpPr>
          <p:cNvPr id="7" name="Oval 6"/>
          <p:cNvSpPr/>
          <p:nvPr/>
        </p:nvSpPr>
        <p:spPr>
          <a:xfrm>
            <a:off x="1828800" y="2971800"/>
            <a:ext cx="685800" cy="2286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4572000"/>
            <a:ext cx="1066800" cy="3810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096000" y="4419600"/>
            <a:ext cx="1295400" cy="30480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64569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ILLiad Tutorial</a:t>
            </a:r>
            <a:endParaRPr lang="en-US" dirty="0"/>
          </a:p>
        </p:txBody>
      </p:sp>
      <p:sp>
        <p:nvSpPr>
          <p:cNvPr id="3" name="Content Placeholder 2"/>
          <p:cNvSpPr>
            <a:spLocks noGrp="1"/>
          </p:cNvSpPr>
          <p:nvPr>
            <p:ph idx="1"/>
          </p:nvPr>
        </p:nvSpPr>
        <p:spPr/>
        <p:txBody>
          <a:bodyPr/>
          <a:lstStyle/>
          <a:p>
            <a:r>
              <a:rPr lang="en-US" dirty="0" smtClean="0">
                <a:hlinkClick r:id="rId2"/>
              </a:rPr>
              <a:t>ILLiad 8.2 Article Exchange Workflow Tutorial by Atlas</a:t>
            </a:r>
            <a:endParaRPr lang="en-US" dirty="0"/>
          </a:p>
        </p:txBody>
      </p:sp>
      <p:pic>
        <p:nvPicPr>
          <p:cNvPr id="5" name="Picture 4" descr="tutorial.jpg"/>
          <p:cNvPicPr>
            <a:picLocks noChangeAspect="1"/>
          </p:cNvPicPr>
          <p:nvPr/>
        </p:nvPicPr>
        <p:blipFill>
          <a:blip r:embed="rId3" cstate="print"/>
          <a:stretch>
            <a:fillRect/>
          </a:stretch>
        </p:blipFill>
        <p:spPr>
          <a:xfrm>
            <a:off x="3352800" y="3124200"/>
            <a:ext cx="2095500" cy="2181225"/>
          </a:xfrm>
          <a:prstGeom prst="rect">
            <a:avLst/>
          </a:prstGeom>
        </p:spPr>
      </p:pic>
    </p:spTree>
    <p:extLst>
      <p:ext uri="{BB962C8B-B14F-4D97-AF65-F5344CB8AC3E}">
        <p14:creationId xmlns:p14="http://schemas.microsoft.com/office/powerpoint/2010/main" val="19806938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 it a Try!</a:t>
            </a:r>
            <a:endParaRPr lang="en-US" dirty="0"/>
          </a:p>
        </p:txBody>
      </p:sp>
      <p:sp>
        <p:nvSpPr>
          <p:cNvPr id="3" name="Content Placeholder 2"/>
          <p:cNvSpPr>
            <a:spLocks noGrp="1"/>
          </p:cNvSpPr>
          <p:nvPr>
            <p:ph idx="1"/>
          </p:nvPr>
        </p:nvSpPr>
        <p:spPr/>
        <p:txBody>
          <a:bodyPr/>
          <a:lstStyle/>
          <a:p>
            <a:r>
              <a:rPr lang="en-US" dirty="0" smtClean="0"/>
              <a:t>Hands-on Demonstration</a:t>
            </a:r>
            <a:endParaRPr lang="en-US" dirty="0"/>
          </a:p>
        </p:txBody>
      </p:sp>
    </p:spTree>
    <p:extLst>
      <p:ext uri="{BB962C8B-B14F-4D97-AF65-F5344CB8AC3E}">
        <p14:creationId xmlns:p14="http://schemas.microsoft.com/office/powerpoint/2010/main" val="39002575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000099"/>
                </a:solidFill>
              </a:rPr>
              <a:t>Troubleshooting Print Templates</a:t>
            </a:r>
            <a:endParaRPr lang="en-US" dirty="0">
              <a:solidFill>
                <a:srgbClr val="000099"/>
              </a:solidFill>
            </a:endParaRPr>
          </a:p>
        </p:txBody>
      </p:sp>
      <p:sp>
        <p:nvSpPr>
          <p:cNvPr id="3" name="Subtitle 2"/>
          <p:cNvSpPr>
            <a:spLocks noGrp="1"/>
          </p:cNvSpPr>
          <p:nvPr>
            <p:ph type="subTitle" idx="1"/>
          </p:nvPr>
        </p:nvSpPr>
        <p:spPr/>
        <p:txBody>
          <a:bodyPr/>
          <a:lstStyle/>
          <a:p>
            <a:r>
              <a:rPr lang="en-US" dirty="0" smtClean="0"/>
              <a:t>IDS User Groups</a:t>
            </a:r>
          </a:p>
          <a:p>
            <a:r>
              <a:rPr lang="en-US" dirty="0" smtClean="0"/>
              <a:t>July/August 2012</a:t>
            </a:r>
            <a:endParaRPr lang="en-US" dirty="0"/>
          </a:p>
        </p:txBody>
      </p:sp>
    </p:spTree>
    <p:extLst>
      <p:ext uri="{BB962C8B-B14F-4D97-AF65-F5344CB8AC3E}">
        <p14:creationId xmlns:p14="http://schemas.microsoft.com/office/powerpoint/2010/main" val="38408312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Old verses New</a:t>
            </a:r>
            <a:endParaRPr lang="en-US" b="1" dirty="0">
              <a:solidFill>
                <a:srgbClr val="002060"/>
              </a:solidFill>
            </a:endParaRPr>
          </a:p>
        </p:txBody>
      </p:sp>
      <p:sp>
        <p:nvSpPr>
          <p:cNvPr id="3" name="Content Placeholder 2"/>
          <p:cNvSpPr>
            <a:spLocks noGrp="1"/>
          </p:cNvSpPr>
          <p:nvPr>
            <p:ph sz="quarter" idx="2"/>
          </p:nvPr>
        </p:nvSpPr>
        <p:spPr/>
        <p:txBody>
          <a:bodyPr/>
          <a:lstStyle/>
          <a:p>
            <a:r>
              <a:rPr lang="en-US" dirty="0" smtClean="0"/>
              <a:t>.dbf files</a:t>
            </a:r>
          </a:p>
          <a:p>
            <a:r>
              <a:rPr lang="en-US" dirty="0" smtClean="0"/>
              <a:t>File Names</a:t>
            </a:r>
          </a:p>
          <a:p>
            <a:pPr>
              <a:buNone/>
            </a:pPr>
            <a:r>
              <a:rPr lang="en-US" dirty="0" smtClean="0"/>
              <a:t>(</a:t>
            </a:r>
            <a:r>
              <a:rPr lang="en-US" dirty="0" err="1" smtClean="0"/>
              <a:t>BorrowingLoanSlips</a:t>
            </a:r>
            <a:r>
              <a:rPr lang="en-US" dirty="0" smtClean="0"/>
              <a:t>) </a:t>
            </a:r>
          </a:p>
          <a:p>
            <a:pPr lvl="1"/>
            <a:r>
              <a:rPr lang="en-US" dirty="0" smtClean="0"/>
              <a:t>TRANSACTIO</a:t>
            </a:r>
          </a:p>
          <a:p>
            <a:pPr>
              <a:buNone/>
            </a:pPr>
            <a:r>
              <a:rPr lang="en-US" dirty="0" smtClean="0"/>
              <a:t>(</a:t>
            </a:r>
            <a:r>
              <a:rPr lang="en-US" dirty="0" err="1" smtClean="0"/>
              <a:t>LendingArticleSlips</a:t>
            </a:r>
            <a:r>
              <a:rPr lang="en-US" dirty="0" smtClean="0"/>
              <a:t>)</a:t>
            </a:r>
          </a:p>
          <a:p>
            <a:pPr lvl="1"/>
            <a:r>
              <a:rPr lang="en-US" dirty="0" smtClean="0"/>
              <a:t>PHOTOJOU_4			</a:t>
            </a:r>
            <a:endParaRPr lang="en-US" dirty="0"/>
          </a:p>
        </p:txBody>
      </p:sp>
      <p:sp>
        <p:nvSpPr>
          <p:cNvPr id="4" name="Content Placeholder 3"/>
          <p:cNvSpPr>
            <a:spLocks noGrp="1"/>
          </p:cNvSpPr>
          <p:nvPr>
            <p:ph sz="quarter" idx="4"/>
          </p:nvPr>
        </p:nvSpPr>
        <p:spPr>
          <a:xfrm>
            <a:off x="4191000" y="2362200"/>
            <a:ext cx="4343400" cy="3886200"/>
          </a:xfrm>
        </p:spPr>
        <p:txBody>
          <a:bodyPr/>
          <a:lstStyle/>
          <a:p>
            <a:r>
              <a:rPr lang="en-US" dirty="0" smtClean="0"/>
              <a:t>.</a:t>
            </a:r>
            <a:r>
              <a:rPr lang="en-US" dirty="0" err="1" smtClean="0"/>
              <a:t>xls</a:t>
            </a:r>
            <a:r>
              <a:rPr lang="en-US" dirty="0" smtClean="0"/>
              <a:t> files</a:t>
            </a:r>
          </a:p>
          <a:p>
            <a:r>
              <a:rPr lang="en-US" dirty="0" smtClean="0"/>
              <a:t>File Names</a:t>
            </a:r>
          </a:p>
          <a:p>
            <a:pPr>
              <a:buNone/>
            </a:pPr>
            <a:r>
              <a:rPr lang="en-US" dirty="0" smtClean="0"/>
              <a:t>(</a:t>
            </a:r>
            <a:r>
              <a:rPr lang="en-US" dirty="0" err="1" smtClean="0"/>
              <a:t>BorrowingLoanSlips</a:t>
            </a:r>
            <a:r>
              <a:rPr lang="en-US" dirty="0" smtClean="0"/>
              <a:t>)  </a:t>
            </a:r>
          </a:p>
          <a:p>
            <a:pPr lvl="1"/>
            <a:r>
              <a:rPr lang="en-US" sz="1600" dirty="0" err="1" smtClean="0"/>
              <a:t>Transactions_TransactionNumber</a:t>
            </a:r>
            <a:endParaRPr lang="en-US" sz="1600" dirty="0" smtClean="0"/>
          </a:p>
          <a:p>
            <a:pPr>
              <a:buNone/>
            </a:pPr>
            <a:r>
              <a:rPr lang="en-US" dirty="0" smtClean="0"/>
              <a:t>(</a:t>
            </a:r>
            <a:r>
              <a:rPr lang="en-US" dirty="0" err="1" smtClean="0"/>
              <a:t>LendingArticleSlips</a:t>
            </a:r>
            <a:r>
              <a:rPr lang="en-US" dirty="0" smtClean="0"/>
              <a:t>)</a:t>
            </a:r>
            <a:endParaRPr lang="en-US" sz="1800" dirty="0" smtClean="0"/>
          </a:p>
          <a:p>
            <a:pPr lvl="1"/>
            <a:r>
              <a:rPr lang="en-US" sz="1800" dirty="0" err="1" smtClean="0"/>
              <a:t>Transactions_PhotoJournalYear</a:t>
            </a:r>
            <a:endParaRPr lang="en-US" sz="1800" dirty="0"/>
          </a:p>
        </p:txBody>
      </p:sp>
      <p:sp>
        <p:nvSpPr>
          <p:cNvPr id="5" name="Text Placeholder 4"/>
          <p:cNvSpPr>
            <a:spLocks noGrp="1"/>
          </p:cNvSpPr>
          <p:nvPr>
            <p:ph type="body" sz="quarter" idx="1"/>
          </p:nvPr>
        </p:nvSpPr>
        <p:spPr/>
        <p:txBody>
          <a:bodyPr/>
          <a:lstStyle/>
          <a:p>
            <a:r>
              <a:rPr lang="en-US" dirty="0" err="1" smtClean="0"/>
              <a:t>ILLiad</a:t>
            </a:r>
            <a:r>
              <a:rPr lang="en-US" dirty="0" smtClean="0"/>
              <a:t> 8.0-8.0.12	</a:t>
            </a:r>
            <a:endParaRPr lang="en-US" dirty="0"/>
          </a:p>
        </p:txBody>
      </p:sp>
      <p:sp>
        <p:nvSpPr>
          <p:cNvPr id="6" name="Text Placeholder 5"/>
          <p:cNvSpPr>
            <a:spLocks noGrp="1"/>
          </p:cNvSpPr>
          <p:nvPr>
            <p:ph type="body" sz="quarter" idx="3"/>
          </p:nvPr>
        </p:nvSpPr>
        <p:spPr/>
        <p:txBody>
          <a:bodyPr/>
          <a:lstStyle/>
          <a:p>
            <a:r>
              <a:rPr lang="en-US" dirty="0" err="1" smtClean="0"/>
              <a:t>ILLiad</a:t>
            </a:r>
            <a:r>
              <a:rPr lang="en-US" dirty="0" smtClean="0"/>
              <a:t> 8.1+</a:t>
            </a:r>
            <a:endParaRPr lang="en-US" dirty="0"/>
          </a:p>
        </p:txBody>
      </p:sp>
      <p:pic>
        <p:nvPicPr>
          <p:cNvPr id="1026" name="Picture 2"/>
          <p:cNvPicPr>
            <a:picLocks noChangeAspect="1" noChangeArrowheads="1"/>
          </p:cNvPicPr>
          <p:nvPr/>
        </p:nvPicPr>
        <p:blipFill>
          <a:blip r:embed="rId3" cstate="print"/>
          <a:srcRect l="524" t="19399" r="19047" b="65828"/>
          <a:stretch>
            <a:fillRect/>
          </a:stretch>
        </p:blipFill>
        <p:spPr bwMode="auto">
          <a:xfrm>
            <a:off x="304800" y="5334000"/>
            <a:ext cx="8077200" cy="841375"/>
          </a:xfrm>
          <a:prstGeom prst="rect">
            <a:avLst/>
          </a:prstGeom>
          <a:noFill/>
          <a:ln w="9525">
            <a:noFill/>
            <a:miter lim="800000"/>
            <a:headEnd/>
            <a:tailEnd/>
          </a:ln>
        </p:spPr>
      </p:pic>
    </p:spTree>
    <p:extLst>
      <p:ext uri="{BB962C8B-B14F-4D97-AF65-F5344CB8AC3E}">
        <p14:creationId xmlns:p14="http://schemas.microsoft.com/office/powerpoint/2010/main" val="4196117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Why Change?</a:t>
            </a:r>
            <a:endParaRPr lang="en-US" b="1" dirty="0">
              <a:solidFill>
                <a:srgbClr val="002060"/>
              </a:solidFill>
            </a:endParaRPr>
          </a:p>
        </p:txBody>
      </p:sp>
      <p:sp>
        <p:nvSpPr>
          <p:cNvPr id="3" name="Content Placeholder 2"/>
          <p:cNvSpPr>
            <a:spLocks noGrp="1"/>
          </p:cNvSpPr>
          <p:nvPr>
            <p:ph sz="quarter" idx="2"/>
          </p:nvPr>
        </p:nvSpPr>
        <p:spPr/>
        <p:txBody>
          <a:bodyPr/>
          <a:lstStyle/>
          <a:p>
            <a:r>
              <a:rPr lang="en-US" dirty="0" smtClean="0"/>
              <a:t>«PHOTOJOU_1»</a:t>
            </a:r>
            <a:endParaRPr lang="en-US" b="1" dirty="0" smtClean="0"/>
          </a:p>
          <a:p>
            <a:r>
              <a:rPr lang="en-US" dirty="0" smtClean="0"/>
              <a:t>«PHOTOJOU_2» </a:t>
            </a:r>
          </a:p>
          <a:p>
            <a:r>
              <a:rPr lang="en-US" dirty="0" smtClean="0"/>
              <a:t>«PHOTOARTIC»</a:t>
            </a:r>
            <a:endParaRPr lang="en-US" b="1" dirty="0" smtClean="0"/>
          </a:p>
          <a:p>
            <a:r>
              <a:rPr lang="en-US" dirty="0" smtClean="0"/>
              <a:t>«ADDRESS1» </a:t>
            </a:r>
          </a:p>
          <a:p>
            <a:endParaRPr lang="en-US" dirty="0" smtClean="0"/>
          </a:p>
          <a:p>
            <a:endParaRPr lang="en-US" dirty="0"/>
          </a:p>
        </p:txBody>
      </p:sp>
      <p:sp>
        <p:nvSpPr>
          <p:cNvPr id="4" name="Content Placeholder 3"/>
          <p:cNvSpPr>
            <a:spLocks noGrp="1"/>
          </p:cNvSpPr>
          <p:nvPr>
            <p:ph sz="quarter" idx="4"/>
          </p:nvPr>
        </p:nvSpPr>
        <p:spPr>
          <a:xfrm>
            <a:off x="3657600" y="2514600"/>
            <a:ext cx="5029200" cy="3886200"/>
          </a:xfrm>
        </p:spPr>
        <p:txBody>
          <a:bodyPr>
            <a:normAutofit/>
          </a:bodyPr>
          <a:lstStyle/>
          <a:p>
            <a:r>
              <a:rPr lang="en-US" sz="2000" dirty="0" smtClean="0"/>
              <a:t>«</a:t>
            </a:r>
            <a:r>
              <a:rPr lang="en-US" sz="2000" dirty="0" err="1" smtClean="0"/>
              <a:t>Transactions_PhotoJournalVolume</a:t>
            </a:r>
            <a:r>
              <a:rPr lang="en-US" sz="2000" dirty="0" smtClean="0"/>
              <a:t>»</a:t>
            </a:r>
            <a:endParaRPr lang="en-US" sz="2000" b="1" dirty="0" smtClean="0"/>
          </a:p>
          <a:p>
            <a:r>
              <a:rPr lang="en-US" sz="2000" dirty="0" smtClean="0"/>
              <a:t>«</a:t>
            </a:r>
            <a:r>
              <a:rPr lang="en-US" sz="2000" dirty="0" err="1" smtClean="0"/>
              <a:t>Transactions_PhotoJournalIssue</a:t>
            </a:r>
            <a:r>
              <a:rPr lang="en-US" sz="2000" dirty="0" smtClean="0"/>
              <a:t>» </a:t>
            </a:r>
          </a:p>
          <a:p>
            <a:r>
              <a:rPr lang="en-US" sz="2000" dirty="0" smtClean="0"/>
              <a:t>«</a:t>
            </a:r>
            <a:r>
              <a:rPr lang="en-US" sz="2000" dirty="0" err="1" smtClean="0"/>
              <a:t>Transactions_PhotoArticleAuthor</a:t>
            </a:r>
            <a:r>
              <a:rPr lang="en-US" sz="2000" dirty="0" smtClean="0"/>
              <a:t>»</a:t>
            </a:r>
            <a:endParaRPr lang="en-US" sz="2000" b="1" dirty="0" smtClean="0"/>
          </a:p>
          <a:p>
            <a:r>
              <a:rPr lang="en-US" sz="2000" dirty="0" smtClean="0"/>
              <a:t>«LenderAddresses_Address1» </a:t>
            </a:r>
          </a:p>
          <a:p>
            <a:endParaRPr lang="en-US" dirty="0"/>
          </a:p>
        </p:txBody>
      </p:sp>
      <p:sp>
        <p:nvSpPr>
          <p:cNvPr id="5" name="Text Placeholder 4"/>
          <p:cNvSpPr>
            <a:spLocks noGrp="1"/>
          </p:cNvSpPr>
          <p:nvPr>
            <p:ph type="body" sz="quarter" idx="1"/>
          </p:nvPr>
        </p:nvSpPr>
        <p:spPr>
          <a:xfrm>
            <a:off x="457200" y="1569720"/>
            <a:ext cx="3200400" cy="658368"/>
          </a:xfrm>
        </p:spPr>
        <p:txBody>
          <a:bodyPr/>
          <a:lstStyle/>
          <a:p>
            <a:r>
              <a:rPr lang="en-US" dirty="0" smtClean="0"/>
              <a:t>Confusion?</a:t>
            </a:r>
            <a:endParaRPr lang="en-US" dirty="0"/>
          </a:p>
        </p:txBody>
      </p:sp>
      <p:sp>
        <p:nvSpPr>
          <p:cNvPr id="6" name="Text Placeholder 5"/>
          <p:cNvSpPr>
            <a:spLocks noGrp="1"/>
          </p:cNvSpPr>
          <p:nvPr>
            <p:ph type="body" sz="quarter" idx="3"/>
          </p:nvPr>
        </p:nvSpPr>
        <p:spPr>
          <a:xfrm>
            <a:off x="4038600" y="1569720"/>
            <a:ext cx="3962400" cy="658368"/>
          </a:xfrm>
        </p:spPr>
        <p:txBody>
          <a:bodyPr/>
          <a:lstStyle/>
          <a:p>
            <a:r>
              <a:rPr lang="en-US" dirty="0" smtClean="0"/>
              <a:t>Less Confusion</a:t>
            </a:r>
            <a:endParaRPr lang="en-US" dirty="0"/>
          </a:p>
        </p:txBody>
      </p:sp>
    </p:spTree>
    <p:extLst>
      <p:ext uri="{BB962C8B-B14F-4D97-AF65-F5344CB8AC3E}">
        <p14:creationId xmlns:p14="http://schemas.microsoft.com/office/powerpoint/2010/main" val="344933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2060"/>
                </a:solidFill>
              </a:rPr>
              <a:t>Why change?</a:t>
            </a:r>
            <a:endParaRPr lang="en-US" b="1" dirty="0">
              <a:solidFill>
                <a:srgbClr val="002060"/>
              </a:solidFill>
            </a:endParaRPr>
          </a:p>
        </p:txBody>
      </p:sp>
      <p:sp>
        <p:nvSpPr>
          <p:cNvPr id="3" name="Content Placeholder 2"/>
          <p:cNvSpPr>
            <a:spLocks noGrp="1"/>
          </p:cNvSpPr>
          <p:nvPr>
            <p:ph sz="quarter" idx="1"/>
          </p:nvPr>
        </p:nvSpPr>
        <p:spPr/>
        <p:txBody>
          <a:bodyPr/>
          <a:lstStyle/>
          <a:p>
            <a:pPr marL="274320" lvl="1">
              <a:spcBef>
                <a:spcPts val="600"/>
              </a:spcBef>
              <a:buSzPct val="70000"/>
              <a:buFont typeface="Wingdings"/>
              <a:buChar char=""/>
            </a:pPr>
            <a:r>
              <a:rPr lang="en-US" dirty="0" smtClean="0"/>
              <a:t>Lending Library Email field comes back!</a:t>
            </a:r>
          </a:p>
          <a:p>
            <a:endParaRPr lang="en-US" dirty="0" smtClean="0"/>
          </a:p>
          <a:p>
            <a:pPr lvl="1"/>
            <a:r>
              <a:rPr lang="en-US" dirty="0" smtClean="0"/>
              <a:t>«</a:t>
            </a:r>
          </a:p>
          <a:p>
            <a:pPr lvl="1"/>
            <a:endParaRPr lang="en-US" dirty="0" smtClean="0"/>
          </a:p>
          <a:p>
            <a:pPr lvl="1"/>
            <a:endParaRPr lang="en-US" dirty="0" smtClean="0"/>
          </a:p>
          <a:p>
            <a:pPr lvl="1"/>
            <a:endParaRPr lang="en-US" dirty="0" smtClean="0"/>
          </a:p>
          <a:p>
            <a:pPr lvl="1"/>
            <a:endParaRPr lang="en-US" dirty="0" smtClean="0"/>
          </a:p>
        </p:txBody>
      </p:sp>
      <p:pic>
        <p:nvPicPr>
          <p:cNvPr id="6" name="Picture 2"/>
          <p:cNvPicPr>
            <a:picLocks noChangeAspect="1" noChangeArrowheads="1"/>
          </p:cNvPicPr>
          <p:nvPr/>
        </p:nvPicPr>
        <p:blipFill>
          <a:blip r:embed="rId3" cstate="print"/>
          <a:srcRect t="19965" r="53733" b="52279"/>
          <a:stretch>
            <a:fillRect/>
          </a:stretch>
        </p:blipFill>
        <p:spPr bwMode="auto">
          <a:xfrm>
            <a:off x="762000" y="2590800"/>
            <a:ext cx="4343400" cy="2026920"/>
          </a:xfrm>
          <a:prstGeom prst="rect">
            <a:avLst/>
          </a:prstGeom>
          <a:noFill/>
          <a:ln w="9525">
            <a:noFill/>
            <a:miter lim="800000"/>
            <a:headEnd/>
            <a:tailEnd/>
          </a:ln>
        </p:spPr>
      </p:pic>
      <p:sp>
        <p:nvSpPr>
          <p:cNvPr id="7" name="Oval 6"/>
          <p:cNvSpPr/>
          <p:nvPr/>
        </p:nvSpPr>
        <p:spPr>
          <a:xfrm>
            <a:off x="609600" y="3962400"/>
            <a:ext cx="3276600" cy="838200"/>
          </a:xfrm>
          <a:prstGeom prst="ellipse">
            <a:avLst/>
          </a:prstGeom>
          <a:noFill/>
          <a:ln w="3492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971800" y="4800600"/>
            <a:ext cx="5257800" cy="1323439"/>
          </a:xfrm>
          <a:prstGeom prst="rect">
            <a:avLst/>
          </a:prstGeom>
          <a:noFill/>
        </p:spPr>
        <p:txBody>
          <a:bodyPr wrap="square" rtlCol="0">
            <a:spAutoFit/>
          </a:bodyPr>
          <a:lstStyle/>
          <a:p>
            <a:r>
              <a:rPr lang="en-US" sz="2000" dirty="0"/>
              <a:t>«EMAILADDRE</a:t>
            </a:r>
            <a:r>
              <a:rPr lang="en-US" sz="2000" dirty="0" smtClean="0"/>
              <a:t>» now split into </a:t>
            </a:r>
          </a:p>
          <a:p>
            <a:endParaRPr lang="en-US" sz="2000" dirty="0"/>
          </a:p>
          <a:p>
            <a:r>
              <a:rPr lang="en-US" sz="2000" dirty="0" smtClean="0"/>
              <a:t>«</a:t>
            </a:r>
            <a:r>
              <a:rPr lang="en-US" sz="2000" dirty="0" err="1"/>
              <a:t>LenderAddresses_BorrowingDeptEmail</a:t>
            </a:r>
            <a:r>
              <a:rPr lang="en-US" sz="2000" dirty="0" smtClean="0"/>
              <a:t>»</a:t>
            </a:r>
          </a:p>
          <a:p>
            <a:r>
              <a:rPr lang="en-US" sz="2000" dirty="0"/>
              <a:t>«</a:t>
            </a:r>
            <a:r>
              <a:rPr lang="en-US" sz="2000" dirty="0" err="1" smtClean="0"/>
              <a:t>LenderAddresses_LendingDeptEmail</a:t>
            </a:r>
            <a:r>
              <a:rPr lang="en-US" sz="2000" dirty="0"/>
              <a:t>»</a:t>
            </a:r>
          </a:p>
        </p:txBody>
      </p:sp>
    </p:spTree>
    <p:extLst>
      <p:ext uri="{BB962C8B-B14F-4D97-AF65-F5344CB8AC3E}">
        <p14:creationId xmlns:p14="http://schemas.microsoft.com/office/powerpoint/2010/main" val="26155873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3627120" y="3154680"/>
            <a:ext cx="6309360" cy="457200"/>
          </a:xfrm>
        </p:spPr>
        <p:txBody>
          <a:bodyPr>
            <a:noAutofit/>
          </a:bodyPr>
          <a:lstStyle/>
          <a:p>
            <a:r>
              <a:rPr lang="en-US" sz="3600" dirty="0" smtClean="0">
                <a:solidFill>
                  <a:srgbClr val="002060"/>
                </a:solidFill>
              </a:rPr>
              <a:t>Why Change?</a:t>
            </a:r>
            <a:endParaRPr lang="en-US" sz="3600" dirty="0">
              <a:solidFill>
                <a:srgbClr val="002060"/>
              </a:solidFill>
            </a:endParaRPr>
          </a:p>
        </p:txBody>
      </p:sp>
      <p:pic>
        <p:nvPicPr>
          <p:cNvPr id="5" name="Picture Placeholder 4"/>
          <p:cNvPicPr>
            <a:picLocks noGrp="1" noChangeAspect="1" noChangeArrowheads="1"/>
          </p:cNvPicPr>
          <p:nvPr>
            <p:ph type="pic" idx="1"/>
          </p:nvPr>
        </p:nvPicPr>
        <p:blipFill>
          <a:blip r:embed="rId3" cstate="print"/>
          <a:srcRect l="49661" t="16667" r="27287" b="10000"/>
          <a:stretch>
            <a:fillRect/>
          </a:stretch>
        </p:blipFill>
        <p:spPr bwMode="auto">
          <a:xfrm>
            <a:off x="381000" y="304800"/>
            <a:ext cx="2209800" cy="4289612"/>
          </a:xfrm>
          <a:prstGeom prst="rect">
            <a:avLst/>
          </a:prstGeom>
          <a:noFill/>
          <a:ln w="9525">
            <a:noFill/>
            <a:miter lim="800000"/>
            <a:headEnd/>
            <a:tailEnd/>
          </a:ln>
        </p:spPr>
      </p:pic>
      <p:sp>
        <p:nvSpPr>
          <p:cNvPr id="4" name="Text Placeholder 3"/>
          <p:cNvSpPr>
            <a:spLocks noGrp="1"/>
          </p:cNvSpPr>
          <p:nvPr>
            <p:ph type="body" sz="half" idx="2"/>
          </p:nvPr>
        </p:nvSpPr>
        <p:spPr>
          <a:xfrm>
            <a:off x="2895600" y="762000"/>
            <a:ext cx="3124200" cy="3048000"/>
          </a:xfrm>
        </p:spPr>
        <p:txBody>
          <a:bodyPr/>
          <a:lstStyle/>
          <a:p>
            <a:r>
              <a:rPr lang="en-US" sz="2000" b="1" dirty="0" smtClean="0">
                <a:solidFill>
                  <a:srgbClr val="002060"/>
                </a:solidFill>
              </a:rPr>
              <a:t>Greater Flexibility</a:t>
            </a:r>
          </a:p>
          <a:p>
            <a:pPr lvl="1"/>
            <a:r>
              <a:rPr lang="en-US" sz="2000" dirty="0" smtClean="0"/>
              <a:t>Info from Lending table can be imported into Borrowing templates.</a:t>
            </a:r>
          </a:p>
          <a:p>
            <a:endParaRPr lang="en-US" dirty="0"/>
          </a:p>
        </p:txBody>
      </p:sp>
      <p:pic>
        <p:nvPicPr>
          <p:cNvPr id="6" name="Picture 2" descr="C:\Documents and Settings\csisak5\My Documents\My Pictures\2011 August - Student Pictures\2011 August - Student Pictures 046.jpg"/>
          <p:cNvPicPr>
            <a:picLocks noChangeAspect="1" noChangeArrowheads="1"/>
          </p:cNvPicPr>
          <p:nvPr/>
        </p:nvPicPr>
        <p:blipFill>
          <a:blip r:embed="rId4" cstate="print"/>
          <a:srcRect l="1549" t="14096" r="5512" b="14961"/>
          <a:stretch>
            <a:fillRect/>
          </a:stretch>
        </p:blipFill>
        <p:spPr bwMode="auto">
          <a:xfrm>
            <a:off x="1143000" y="4267200"/>
            <a:ext cx="4572000" cy="2326627"/>
          </a:xfrm>
          <a:prstGeom prst="rect">
            <a:avLst/>
          </a:prstGeom>
          <a:noFill/>
          <a:ln w="127000" cap="rnd" cmpd="sng" algn="ctr">
            <a:noFill/>
            <a:prstDash val="solid"/>
          </a:ln>
          <a:effectLst/>
        </p:spPr>
      </p:pic>
      <p:sp>
        <p:nvSpPr>
          <p:cNvPr id="7" name="Oval 6"/>
          <p:cNvSpPr/>
          <p:nvPr/>
        </p:nvSpPr>
        <p:spPr>
          <a:xfrm>
            <a:off x="152400" y="2895600"/>
            <a:ext cx="3200400" cy="12192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hape 9"/>
          <p:cNvCxnSpPr>
            <a:stCxn id="7" idx="6"/>
          </p:cNvCxnSpPr>
          <p:nvPr/>
        </p:nvCxnSpPr>
        <p:spPr>
          <a:xfrm>
            <a:off x="3352800" y="3505200"/>
            <a:ext cx="381000" cy="1752600"/>
          </a:xfrm>
          <a:prstGeom prst="curvedConnector2">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12" name="Shape 11"/>
          <p:cNvCxnSpPr/>
          <p:nvPr/>
        </p:nvCxnSpPr>
        <p:spPr>
          <a:xfrm rot="16200000" flipH="1">
            <a:off x="1905000" y="4267200"/>
            <a:ext cx="457200" cy="152400"/>
          </a:xfrm>
          <a:prstGeom prst="curvedConnector3">
            <a:avLst>
              <a:gd name="adj1" fmla="val 50000"/>
            </a:avLst>
          </a:prstGeom>
          <a:ln w="38100">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3085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250055" y="2988945"/>
            <a:ext cx="6309360" cy="788670"/>
          </a:xfrm>
        </p:spPr>
        <p:txBody>
          <a:bodyPr>
            <a:noAutofit/>
          </a:bodyPr>
          <a:lstStyle/>
          <a:p>
            <a:r>
              <a:rPr lang="en-US" sz="3200" dirty="0" smtClean="0">
                <a:solidFill>
                  <a:srgbClr val="002060"/>
                </a:solidFill>
              </a:rPr>
              <a:t>Getting Started</a:t>
            </a:r>
            <a:endParaRPr lang="en-US" sz="3200" dirty="0">
              <a:solidFill>
                <a:srgbClr val="002060"/>
              </a:solidFill>
            </a:endParaRPr>
          </a:p>
        </p:txBody>
      </p:sp>
      <p:sp>
        <p:nvSpPr>
          <p:cNvPr id="4" name="Content Placeholder 3"/>
          <p:cNvSpPr>
            <a:spLocks noGrp="1"/>
          </p:cNvSpPr>
          <p:nvPr>
            <p:ph sz="quarter" idx="1"/>
          </p:nvPr>
        </p:nvSpPr>
        <p:spPr/>
        <p:txBody>
          <a:bodyPr/>
          <a:lstStyle/>
          <a:p>
            <a:pPr marL="457200" indent="-457200">
              <a:buFont typeface="+mj-lt"/>
              <a:buAutoNum type="arabicParenR"/>
            </a:pPr>
            <a:r>
              <a:rPr lang="en-US" dirty="0" smtClean="0"/>
              <a:t>Find your templates</a:t>
            </a:r>
          </a:p>
          <a:p>
            <a:pPr marL="822960" lvl="1" indent="-457200">
              <a:buNone/>
            </a:pPr>
            <a:r>
              <a:rPr lang="en-US" dirty="0" smtClean="0"/>
              <a:t>Customization Manager: </a:t>
            </a:r>
            <a:r>
              <a:rPr lang="en-US" sz="1800" b="1" dirty="0" err="1" smtClean="0">
                <a:solidFill>
                  <a:srgbClr val="002060"/>
                </a:solidFill>
              </a:rPr>
              <a:t>System|General|PrintDocumentsPath</a:t>
            </a:r>
            <a:endParaRPr lang="en-US" sz="1800" b="1" dirty="0" smtClean="0">
              <a:solidFill>
                <a:srgbClr val="002060"/>
              </a:solidFill>
            </a:endParaRPr>
          </a:p>
          <a:p>
            <a:pPr marL="708660" lvl="1" indent="-342900">
              <a:buFont typeface="+mj-lt"/>
              <a:buAutoNum type="arabicParenR"/>
            </a:pPr>
            <a:endParaRPr lang="en-US" sz="1800" b="1" dirty="0" smtClean="0">
              <a:solidFill>
                <a:srgbClr val="002060"/>
              </a:solidFill>
            </a:endParaRPr>
          </a:p>
          <a:p>
            <a:pPr marL="342900" indent="-342900">
              <a:buNone/>
            </a:pPr>
            <a:r>
              <a:rPr lang="en-US" sz="1600" b="1" dirty="0" smtClean="0">
                <a:solidFill>
                  <a:srgbClr val="002060"/>
                </a:solidFill>
              </a:rPr>
              <a:t>NOTE: Having your Print templates in a networked folder is highly recommended. </a:t>
            </a:r>
          </a:p>
          <a:p>
            <a:pPr marL="342900" indent="-342900">
              <a:buFont typeface="+mj-lt"/>
              <a:buAutoNum type="arabicParenR"/>
            </a:pPr>
            <a:endParaRPr lang="en-US" sz="1600" b="1" dirty="0" smtClean="0">
              <a:solidFill>
                <a:srgbClr val="002060"/>
              </a:solidFill>
            </a:endParaRPr>
          </a:p>
          <a:p>
            <a:pPr marL="457200" indent="-457200">
              <a:buFont typeface="+mj-lt"/>
              <a:buAutoNum type="arabicParenR"/>
            </a:pPr>
            <a:r>
              <a:rPr lang="en-US" dirty="0" smtClean="0"/>
              <a:t>Backup your templates</a:t>
            </a:r>
          </a:p>
          <a:p>
            <a:pPr marL="457200" indent="-457200">
              <a:buFont typeface="+mj-lt"/>
              <a:buAutoNum type="arabicParenR"/>
            </a:pPr>
            <a:r>
              <a:rPr lang="en-US" dirty="0" smtClean="0"/>
              <a:t>Designate one to work on</a:t>
            </a:r>
          </a:p>
          <a:p>
            <a:pPr marL="457200" indent="-457200">
              <a:buFont typeface="+mj-lt"/>
              <a:buAutoNum type="arabicParenR"/>
            </a:pPr>
            <a:r>
              <a:rPr lang="en-US" dirty="0" smtClean="0"/>
              <a:t>Rename the original in the Print folder</a:t>
            </a:r>
          </a:p>
          <a:p>
            <a:pPr marL="457200" indent="-457200">
              <a:buFont typeface="+mj-lt"/>
              <a:buAutoNum type="arabicParenR"/>
            </a:pPr>
            <a:r>
              <a:rPr lang="en-US" dirty="0" smtClean="0"/>
              <a:t>Copy/paste your customized original into the Print folder</a:t>
            </a:r>
          </a:p>
          <a:p>
            <a:pPr marL="457200" indent="-457200">
              <a:buFont typeface="+mj-lt"/>
              <a:buAutoNum type="arabicParenR"/>
            </a:pPr>
            <a:r>
              <a:rPr lang="en-US" dirty="0" smtClean="0"/>
              <a:t>Open your customized Template</a:t>
            </a:r>
          </a:p>
          <a:p>
            <a:endParaRPr lang="en-US" b="1" dirty="0">
              <a:solidFill>
                <a:srgbClr val="002060"/>
              </a:solidFill>
            </a:endParaRPr>
          </a:p>
        </p:txBody>
      </p:sp>
    </p:spTree>
    <p:extLst>
      <p:ext uri="{BB962C8B-B14F-4D97-AF65-F5344CB8AC3E}">
        <p14:creationId xmlns:p14="http://schemas.microsoft.com/office/powerpoint/2010/main" val="16540514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solidFill>
                  <a:srgbClr val="000099"/>
                </a:solidFill>
              </a:rPr>
              <a:t>LegacyQueue</a:t>
            </a:r>
            <a:r>
              <a:rPr lang="en-US" b="1" dirty="0" smtClean="0">
                <a:solidFill>
                  <a:srgbClr val="000099"/>
                </a:solidFill>
              </a:rPr>
              <a:t>$ versus </a:t>
            </a:r>
            <a:r>
              <a:rPr lang="en-US" b="1" dirty="0" err="1" smtClean="0">
                <a:solidFill>
                  <a:srgbClr val="000099"/>
                </a:solidFill>
              </a:rPr>
              <a:t>PrintQueue</a:t>
            </a:r>
            <a:r>
              <a:rPr lang="en-US" b="1" dirty="0" smtClean="0">
                <a:solidFill>
                  <a:srgbClr val="000099"/>
                </a:solidFill>
              </a:rPr>
              <a:t>$</a:t>
            </a:r>
            <a:endParaRPr lang="en-US" b="1" dirty="0">
              <a:solidFill>
                <a:srgbClr val="000099"/>
              </a:solidFill>
            </a:endParaRPr>
          </a:p>
        </p:txBody>
      </p:sp>
      <p:sp>
        <p:nvSpPr>
          <p:cNvPr id="3" name="Content Placeholder 2"/>
          <p:cNvSpPr>
            <a:spLocks noGrp="1"/>
          </p:cNvSpPr>
          <p:nvPr>
            <p:ph sz="quarter" idx="1"/>
          </p:nvPr>
        </p:nvSpPr>
        <p:spPr>
          <a:xfrm>
            <a:off x="1828800" y="5029200"/>
            <a:ext cx="5029200" cy="1295400"/>
          </a:xfrm>
        </p:spPr>
        <p:txBody>
          <a:bodyPr>
            <a:normAutofit fontScale="85000" lnSpcReduction="20000"/>
          </a:bodyPr>
          <a:lstStyle/>
          <a:p>
            <a:pPr>
              <a:buNone/>
            </a:pPr>
            <a:endParaRPr lang="en-US" dirty="0" smtClean="0"/>
          </a:p>
          <a:p>
            <a:pPr marL="457200" indent="-457200">
              <a:buFont typeface="+mj-lt"/>
              <a:buAutoNum type="arabicParenR" startAt="6"/>
            </a:pPr>
            <a:r>
              <a:rPr lang="en-US" dirty="0" smtClean="0"/>
              <a:t>Answer ‘No’.  </a:t>
            </a:r>
          </a:p>
          <a:p>
            <a:pPr marL="457200" indent="-457200">
              <a:buNone/>
            </a:pPr>
            <a:r>
              <a:rPr lang="en-US" dirty="0" smtClean="0"/>
              <a:t>[Your print template should open].</a:t>
            </a:r>
            <a:br>
              <a:rPr lang="en-US" dirty="0" smtClean="0"/>
            </a:br>
            <a:endParaRPr lang="en-US" dirty="0"/>
          </a:p>
        </p:txBody>
      </p:sp>
      <p:pic>
        <p:nvPicPr>
          <p:cNvPr id="5" name="Content Placeholder 4" descr="Image_0"/>
          <p:cNvPicPr>
            <a:picLocks noGrp="1"/>
          </p:cNvPicPr>
          <p:nvPr>
            <p:ph sz="quarter" idx="2"/>
          </p:nvPr>
        </p:nvPicPr>
        <p:blipFill>
          <a:blip r:embed="rId3" r:link="rId4" cstate="print"/>
          <a:srcRect/>
          <a:stretch>
            <a:fillRect/>
          </a:stretch>
        </p:blipFill>
        <p:spPr bwMode="auto">
          <a:xfrm>
            <a:off x="1905000" y="2743200"/>
            <a:ext cx="4486275" cy="2133600"/>
          </a:xfrm>
          <a:prstGeom prst="rect">
            <a:avLst/>
          </a:prstGeom>
          <a:noFill/>
          <a:ln w="9525">
            <a:noFill/>
            <a:miter lim="800000"/>
            <a:headEnd/>
            <a:tailEnd/>
          </a:ln>
        </p:spPr>
      </p:pic>
      <p:sp>
        <p:nvSpPr>
          <p:cNvPr id="6" name="TextBox 5"/>
          <p:cNvSpPr txBox="1"/>
          <p:nvPr/>
        </p:nvSpPr>
        <p:spPr>
          <a:xfrm>
            <a:off x="609600" y="1828800"/>
            <a:ext cx="7467600" cy="646331"/>
          </a:xfrm>
          <a:prstGeom prst="rect">
            <a:avLst/>
          </a:prstGeom>
          <a:noFill/>
        </p:spPr>
        <p:txBody>
          <a:bodyPr wrap="square" rtlCol="0">
            <a:spAutoFit/>
          </a:bodyPr>
          <a:lstStyle/>
          <a:p>
            <a:r>
              <a:rPr lang="en-US" dirty="0" smtClean="0"/>
              <a:t>If you receive the message below, please note that the newer templates run on “</a:t>
            </a:r>
            <a:r>
              <a:rPr lang="en-US" dirty="0" err="1" smtClean="0"/>
              <a:t>PrintQueue</a:t>
            </a:r>
            <a:r>
              <a:rPr lang="en-US" dirty="0" smtClean="0"/>
              <a:t>$” not “</a:t>
            </a:r>
            <a:r>
              <a:rPr lang="en-US" dirty="0" err="1" smtClean="0"/>
              <a:t>LegacyQueue</a:t>
            </a:r>
            <a:r>
              <a:rPr lang="en-US" dirty="0" smtClean="0"/>
              <a:t>$”. </a:t>
            </a:r>
            <a:endParaRPr lang="en-US" dirty="0"/>
          </a:p>
        </p:txBody>
      </p:sp>
      <p:sp>
        <p:nvSpPr>
          <p:cNvPr id="7" name="Oval 6"/>
          <p:cNvSpPr/>
          <p:nvPr/>
        </p:nvSpPr>
        <p:spPr>
          <a:xfrm>
            <a:off x="4038600" y="4038600"/>
            <a:ext cx="1219200" cy="1143000"/>
          </a:xfrm>
          <a:prstGeom prst="ellipse">
            <a:avLst/>
          </a:prstGeom>
          <a:noFill/>
          <a:ln w="34925">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69866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381000" y="1981200"/>
            <a:ext cx="8153400" cy="1384995"/>
          </a:xfrm>
          <a:prstGeom prst="rect">
            <a:avLst/>
          </a:prstGeom>
          <a:noFill/>
        </p:spPr>
        <p:txBody>
          <a:bodyPr wrap="square" rtlCol="0">
            <a:spAutoFit/>
          </a:bodyPr>
          <a:lstStyle/>
          <a:p>
            <a:r>
              <a:rPr lang="en-US" sz="2800" dirty="0" smtClean="0"/>
              <a:t>A unified community of trust and support built around a critical and clearly understood purpose: effective</a:t>
            </a:r>
            <a:endParaRPr lang="en-US" sz="2800" dirty="0"/>
          </a:p>
        </p:txBody>
      </p:sp>
      <p:sp>
        <p:nvSpPr>
          <p:cNvPr id="9" name="TextBox 8"/>
          <p:cNvSpPr txBox="1"/>
          <p:nvPr/>
        </p:nvSpPr>
        <p:spPr>
          <a:xfrm>
            <a:off x="1905000" y="2819400"/>
            <a:ext cx="5715000" cy="523220"/>
          </a:xfrm>
          <a:prstGeom prst="rect">
            <a:avLst/>
          </a:prstGeom>
          <a:noFill/>
        </p:spPr>
        <p:txBody>
          <a:bodyPr wrap="square" rtlCol="0">
            <a:spAutoFit/>
          </a:bodyPr>
          <a:lstStyle/>
          <a:p>
            <a:r>
              <a:rPr lang="en-US" sz="2800" dirty="0" smtClean="0"/>
              <a:t>resource sharing</a:t>
            </a:r>
            <a:endParaRPr lang="en-US" sz="2800" dirty="0"/>
          </a:p>
        </p:txBody>
      </p:sp>
    </p:spTree>
    <p:extLst>
      <p:ext uri="{BB962C8B-B14F-4D97-AF65-F5344CB8AC3E}">
        <p14:creationId xmlns:p14="http://schemas.microsoft.com/office/powerpoint/2010/main" val="123515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mph" presetSubtype="2" fill="hold" grpId="0" nodeType="clickEffect">
                                  <p:stCondLst>
                                    <p:cond delay="0"/>
                                  </p:stCondLst>
                                  <p:childTnLst>
                                    <p:anim to="2" calcmode="lin" valueType="num">
                                      <p:cBhvr override="childStyle">
                                        <p:cTn id="6" dur="2000" fill="hold"/>
                                        <p:tgtEl>
                                          <p:spTgt spid="9"/>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Answered yes? </a:t>
            </a:r>
            <a:endParaRPr lang="en-US" dirty="0"/>
          </a:p>
        </p:txBody>
      </p:sp>
      <p:pic>
        <p:nvPicPr>
          <p:cNvPr id="4098" name="Picture 2"/>
          <p:cNvPicPr>
            <a:picLocks noGrp="1" noChangeAspect="1" noChangeArrowheads="1"/>
          </p:cNvPicPr>
          <p:nvPr>
            <p:ph sz="quarter" idx="1"/>
          </p:nvPr>
        </p:nvPicPr>
        <p:blipFill>
          <a:blip r:embed="rId3" cstate="print"/>
          <a:srcRect/>
          <a:stretch>
            <a:fillRect/>
          </a:stretch>
        </p:blipFill>
        <p:spPr bwMode="auto">
          <a:xfrm>
            <a:off x="1066800" y="1371600"/>
            <a:ext cx="3495675" cy="4381500"/>
          </a:xfrm>
          <a:prstGeom prst="rect">
            <a:avLst/>
          </a:prstGeom>
          <a:noFill/>
          <a:ln w="9525">
            <a:noFill/>
            <a:miter lim="800000"/>
            <a:headEnd/>
            <a:tailEnd/>
          </a:ln>
          <a:effectLst/>
        </p:spPr>
      </p:pic>
      <p:pic>
        <p:nvPicPr>
          <p:cNvPr id="4099" name="Picture 3"/>
          <p:cNvPicPr>
            <a:picLocks noChangeAspect="1" noChangeArrowheads="1"/>
          </p:cNvPicPr>
          <p:nvPr/>
        </p:nvPicPr>
        <p:blipFill>
          <a:blip r:embed="rId4" cstate="print"/>
          <a:srcRect/>
          <a:stretch>
            <a:fillRect/>
          </a:stretch>
        </p:blipFill>
        <p:spPr bwMode="auto">
          <a:xfrm>
            <a:off x="838200" y="3200400"/>
            <a:ext cx="7467600" cy="829733"/>
          </a:xfrm>
          <a:prstGeom prst="rect">
            <a:avLst/>
          </a:prstGeom>
          <a:noFill/>
          <a:ln w="9525">
            <a:noFill/>
            <a:miter lim="800000"/>
            <a:headEnd/>
            <a:tailEnd/>
          </a:ln>
          <a:effectLst/>
        </p:spPr>
      </p:pic>
      <p:pic>
        <p:nvPicPr>
          <p:cNvPr id="4100" name="Picture 4"/>
          <p:cNvPicPr>
            <a:picLocks noChangeAspect="1" noChangeArrowheads="1"/>
          </p:cNvPicPr>
          <p:nvPr/>
        </p:nvPicPr>
        <p:blipFill>
          <a:blip r:embed="rId5" cstate="print"/>
          <a:srcRect/>
          <a:stretch>
            <a:fillRect/>
          </a:stretch>
        </p:blipFill>
        <p:spPr bwMode="auto">
          <a:xfrm>
            <a:off x="304800" y="762000"/>
            <a:ext cx="6139543" cy="1524000"/>
          </a:xfrm>
          <a:prstGeom prst="rect">
            <a:avLst/>
          </a:prstGeom>
          <a:noFill/>
          <a:ln w="9525">
            <a:noFill/>
            <a:miter lim="800000"/>
            <a:headEnd/>
            <a:tailEnd/>
          </a:ln>
          <a:effectLst/>
        </p:spPr>
      </p:pic>
      <p:pic>
        <p:nvPicPr>
          <p:cNvPr id="4101" name="Picture 5"/>
          <p:cNvPicPr>
            <a:picLocks noChangeAspect="1" noChangeArrowheads="1"/>
          </p:cNvPicPr>
          <p:nvPr/>
        </p:nvPicPr>
        <p:blipFill>
          <a:blip r:embed="rId6" cstate="print"/>
          <a:srcRect/>
          <a:stretch>
            <a:fillRect/>
          </a:stretch>
        </p:blipFill>
        <p:spPr bwMode="auto">
          <a:xfrm>
            <a:off x="2057400" y="1981200"/>
            <a:ext cx="6330076" cy="3962400"/>
          </a:xfrm>
          <a:prstGeom prst="rect">
            <a:avLst/>
          </a:prstGeom>
          <a:noFill/>
          <a:ln w="9525">
            <a:noFill/>
            <a:miter lim="800000"/>
            <a:headEnd/>
            <a:tailEnd/>
          </a:ln>
          <a:effectLst/>
        </p:spPr>
      </p:pic>
      <p:pic>
        <p:nvPicPr>
          <p:cNvPr id="4102" name="Picture 6"/>
          <p:cNvPicPr>
            <a:picLocks noChangeAspect="1" noChangeArrowheads="1"/>
          </p:cNvPicPr>
          <p:nvPr/>
        </p:nvPicPr>
        <p:blipFill>
          <a:blip r:embed="rId7" cstate="print"/>
          <a:srcRect/>
          <a:stretch>
            <a:fillRect/>
          </a:stretch>
        </p:blipFill>
        <p:spPr bwMode="auto">
          <a:xfrm>
            <a:off x="2438400" y="533400"/>
            <a:ext cx="5964880" cy="3733800"/>
          </a:xfrm>
          <a:prstGeom prst="rect">
            <a:avLst/>
          </a:prstGeom>
          <a:noFill/>
          <a:ln w="9525">
            <a:noFill/>
            <a:miter lim="800000"/>
            <a:headEnd/>
            <a:tailEnd/>
          </a:ln>
          <a:effectLst/>
        </p:spPr>
      </p:pic>
      <p:pic>
        <p:nvPicPr>
          <p:cNvPr id="4103" name="Picture 7"/>
          <p:cNvPicPr>
            <a:picLocks noChangeAspect="1" noChangeArrowheads="1"/>
          </p:cNvPicPr>
          <p:nvPr/>
        </p:nvPicPr>
        <p:blipFill>
          <a:blip r:embed="rId8" cstate="print"/>
          <a:srcRect/>
          <a:stretch>
            <a:fillRect/>
          </a:stretch>
        </p:blipFill>
        <p:spPr bwMode="auto">
          <a:xfrm>
            <a:off x="381000" y="2743200"/>
            <a:ext cx="6858000" cy="3139807"/>
          </a:xfrm>
          <a:prstGeom prst="rect">
            <a:avLst/>
          </a:prstGeom>
          <a:noFill/>
          <a:ln w="9525">
            <a:noFill/>
            <a:miter lim="800000"/>
            <a:headEnd/>
            <a:tailEnd/>
          </a:ln>
          <a:effectLst/>
        </p:spPr>
      </p:pic>
    </p:spTree>
    <p:extLst>
      <p:ext uri="{BB962C8B-B14F-4D97-AF65-F5344CB8AC3E}">
        <p14:creationId xmlns:p14="http://schemas.microsoft.com/office/powerpoint/2010/main" val="298215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2000"/>
                                  </p:stCondLst>
                                  <p:childTnLst>
                                    <p:set>
                                      <p:cBhvr>
                                        <p:cTn id="13" dur="1" fill="hold">
                                          <p:stCondLst>
                                            <p:cond delay="0"/>
                                          </p:stCondLst>
                                        </p:cTn>
                                        <p:tgtEl>
                                          <p:spTgt spid="4100"/>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2000"/>
                                  </p:stCondLst>
                                  <p:childTnLst>
                                    <p:set>
                                      <p:cBhvr>
                                        <p:cTn id="16" dur="1" fill="hold">
                                          <p:stCondLst>
                                            <p:cond delay="0"/>
                                          </p:stCondLst>
                                        </p:cTn>
                                        <p:tgtEl>
                                          <p:spTgt spid="4101"/>
                                        </p:tgtEl>
                                        <p:attrNameLst>
                                          <p:attrName>style.visibility</p:attrName>
                                        </p:attrNameLst>
                                      </p:cBhvr>
                                      <p:to>
                                        <p:strVal val="visible"/>
                                      </p:to>
                                    </p:set>
                                  </p:childTnLst>
                                </p:cTn>
                              </p:par>
                            </p:childTnLst>
                          </p:cTn>
                        </p:par>
                        <p:par>
                          <p:cTn id="17" fill="hold">
                            <p:stCondLst>
                              <p:cond delay="4000"/>
                            </p:stCondLst>
                            <p:childTnLst>
                              <p:par>
                                <p:cTn id="18" presetID="1" presetClass="entr" presetSubtype="0" fill="hold" nodeType="afterEffect">
                                  <p:stCondLst>
                                    <p:cond delay="2000"/>
                                  </p:stCondLst>
                                  <p:childTnLst>
                                    <p:set>
                                      <p:cBhvr>
                                        <p:cTn id="19" dur="1" fill="hold">
                                          <p:stCondLst>
                                            <p:cond delay="0"/>
                                          </p:stCondLst>
                                        </p:cTn>
                                        <p:tgtEl>
                                          <p:spTgt spid="4102"/>
                                        </p:tgtEl>
                                        <p:attrNameLst>
                                          <p:attrName>style.visibility</p:attrName>
                                        </p:attrNameLst>
                                      </p:cBhvr>
                                      <p:to>
                                        <p:strVal val="visible"/>
                                      </p:to>
                                    </p:set>
                                  </p:childTnLst>
                                </p:cTn>
                              </p:par>
                            </p:childTnLst>
                          </p:cTn>
                        </p:par>
                        <p:par>
                          <p:cTn id="20" fill="hold">
                            <p:stCondLst>
                              <p:cond delay="6000"/>
                            </p:stCondLst>
                            <p:childTnLst>
                              <p:par>
                                <p:cTn id="21" presetID="1" presetClass="entr" presetSubtype="0" fill="hold" nodeType="afterEffect">
                                  <p:stCondLst>
                                    <p:cond delay="2000"/>
                                  </p:stCondLst>
                                  <p:childTnLst>
                                    <p:set>
                                      <p:cBhvr>
                                        <p:cTn id="22"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Remember, just say ‘No’</a:t>
            </a:r>
            <a:endParaRPr lang="en-US" b="1" dirty="0">
              <a:solidFill>
                <a:srgbClr val="000099"/>
              </a:solidFill>
            </a:endParaRPr>
          </a:p>
        </p:txBody>
      </p:sp>
      <p:sp>
        <p:nvSpPr>
          <p:cNvPr id="3" name="Content Placeholder 2"/>
          <p:cNvSpPr>
            <a:spLocks noGrp="1"/>
          </p:cNvSpPr>
          <p:nvPr>
            <p:ph sz="quarter" idx="1"/>
          </p:nvPr>
        </p:nvSpPr>
        <p:spPr>
          <a:xfrm>
            <a:off x="457200" y="1600200"/>
            <a:ext cx="5562600" cy="1752600"/>
          </a:xfrm>
        </p:spPr>
        <p:txBody>
          <a:bodyPr/>
          <a:lstStyle/>
          <a:p>
            <a:pPr marL="457200" indent="-457200">
              <a:buFont typeface="+mj-lt"/>
              <a:buAutoNum type="arabicParenR" startAt="6"/>
            </a:pPr>
            <a:r>
              <a:rPr lang="en-US" dirty="0" smtClean="0"/>
              <a:t>Answer ‘No’.  </a:t>
            </a:r>
          </a:p>
          <a:p>
            <a:pPr marL="457200" indent="-457200">
              <a:buNone/>
            </a:pPr>
            <a:r>
              <a:rPr lang="en-US" dirty="0" smtClean="0"/>
              <a:t>[Your print template should open].</a:t>
            </a:r>
            <a:br>
              <a:rPr lang="en-US" dirty="0" smtClean="0"/>
            </a:br>
            <a:endParaRPr lang="en-US" dirty="0"/>
          </a:p>
        </p:txBody>
      </p:sp>
      <p:pic>
        <p:nvPicPr>
          <p:cNvPr id="5" name="Content Placeholder 4" descr="Image_0"/>
          <p:cNvPicPr>
            <a:picLocks noGrp="1"/>
          </p:cNvPicPr>
          <p:nvPr>
            <p:ph sz="quarter" idx="2"/>
          </p:nvPr>
        </p:nvPicPr>
        <p:blipFill>
          <a:blip r:embed="rId2" r:link="rId3" cstate="print"/>
          <a:srcRect/>
          <a:stretch>
            <a:fillRect/>
          </a:stretch>
        </p:blipFill>
        <p:spPr bwMode="auto">
          <a:xfrm>
            <a:off x="2895600" y="2895600"/>
            <a:ext cx="4876800" cy="2209800"/>
          </a:xfrm>
          <a:prstGeom prst="rect">
            <a:avLst/>
          </a:prstGeom>
          <a:noFill/>
          <a:ln w="9525">
            <a:noFill/>
            <a:miter lim="800000"/>
            <a:headEnd/>
            <a:tailEnd/>
          </a:ln>
        </p:spPr>
      </p:pic>
    </p:spTree>
    <p:extLst>
      <p:ext uri="{BB962C8B-B14F-4D97-AF65-F5344CB8AC3E}">
        <p14:creationId xmlns:p14="http://schemas.microsoft.com/office/powerpoint/2010/main" val="42737734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7"/>
            </a:pPr>
            <a:r>
              <a:rPr lang="en-US" dirty="0" smtClean="0"/>
              <a:t>In Word click on the Mailings tab</a:t>
            </a:r>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endParaRPr lang="en-US" dirty="0" smtClean="0"/>
          </a:p>
          <a:p>
            <a:pPr marL="457200" lvl="0" indent="-457200">
              <a:buFont typeface="+mj-lt"/>
              <a:buAutoNum type="arabicParenR" startAt="7"/>
            </a:pPr>
            <a:r>
              <a:rPr lang="en-US" dirty="0" smtClean="0"/>
              <a:t>Locate the </a:t>
            </a:r>
            <a:r>
              <a:rPr lang="en-US" b="1" dirty="0" smtClean="0"/>
              <a:t>Select </a:t>
            </a:r>
            <a:r>
              <a:rPr lang="en-US" b="1" dirty="0" err="1" smtClean="0"/>
              <a:t>Recipients|Use</a:t>
            </a:r>
            <a:r>
              <a:rPr lang="en-US" b="1" dirty="0" smtClean="0"/>
              <a:t> Existing List</a:t>
            </a:r>
            <a:endParaRPr lang="en-US" dirty="0" smtClean="0"/>
          </a:p>
          <a:p>
            <a:pPr marL="457200" lvl="0" indent="-457200">
              <a:buNone/>
            </a:pPr>
            <a:r>
              <a:rPr lang="en-US" dirty="0" smtClean="0"/>
              <a:t/>
            </a:r>
            <a:br>
              <a:rPr lang="en-US" dirty="0" smtClean="0"/>
            </a:br>
            <a:endParaRPr lang="en-US" dirty="0"/>
          </a:p>
        </p:txBody>
      </p:sp>
      <p:pic>
        <p:nvPicPr>
          <p:cNvPr id="1027" name="Picture 3"/>
          <p:cNvPicPr>
            <a:picLocks noChangeAspect="1" noChangeArrowheads="1"/>
          </p:cNvPicPr>
          <p:nvPr/>
        </p:nvPicPr>
        <p:blipFill>
          <a:blip r:embed="rId2" cstate="print"/>
          <a:srcRect l="5714" t="2286" r="79048" b="63428"/>
          <a:stretch>
            <a:fillRect/>
          </a:stretch>
        </p:blipFill>
        <p:spPr bwMode="auto">
          <a:xfrm>
            <a:off x="2286000" y="1371600"/>
            <a:ext cx="4876800" cy="3429000"/>
          </a:xfrm>
          <a:prstGeom prst="rect">
            <a:avLst/>
          </a:prstGeom>
          <a:noFill/>
          <a:ln w="9525">
            <a:noFill/>
            <a:miter lim="800000"/>
            <a:headEnd/>
            <a:tailEnd/>
          </a:ln>
        </p:spPr>
      </p:pic>
      <p:cxnSp>
        <p:nvCxnSpPr>
          <p:cNvPr id="7" name="Straight Arrow Connector 6"/>
          <p:cNvCxnSpPr/>
          <p:nvPr/>
        </p:nvCxnSpPr>
        <p:spPr>
          <a:xfrm>
            <a:off x="5029200" y="1219200"/>
            <a:ext cx="228600" cy="3810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2667000" y="2895600"/>
            <a:ext cx="762000" cy="19812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92882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9"/>
            </a:pPr>
            <a:r>
              <a:rPr lang="en-US" sz="1800" dirty="0" smtClean="0"/>
              <a:t>Now you will be locating and matching the corresponding Data File (or .</a:t>
            </a:r>
            <a:r>
              <a:rPr lang="en-US" sz="1800" dirty="0" err="1" smtClean="0"/>
              <a:t>xls</a:t>
            </a:r>
            <a:r>
              <a:rPr lang="en-US" sz="1800" dirty="0" smtClean="0"/>
              <a:t> file) to the Word template. Please refer to the Atlas link for matching templates with Data Files:</a:t>
            </a:r>
            <a:r>
              <a:rPr lang="en-US" dirty="0" smtClean="0"/>
              <a:t/>
            </a:r>
            <a:br>
              <a:rPr lang="en-US" dirty="0" smtClean="0"/>
            </a:br>
            <a:r>
              <a:rPr lang="en-US" sz="1800" dirty="0" smtClean="0">
                <a:hlinkClick r:id="rId3"/>
              </a:rPr>
              <a:t>https://prometheus.atlas-sys.com/display/illiad/Customizing+Printer+Templates</a:t>
            </a:r>
            <a:endParaRPr lang="en-US" sz="1800" dirty="0" smtClean="0"/>
          </a:p>
          <a:p>
            <a:pPr marL="457200" lvl="0" indent="-457200">
              <a:buNone/>
            </a:pPr>
            <a:endParaRPr lang="en-US" sz="1800" dirty="0" smtClean="0"/>
          </a:p>
          <a:p>
            <a:pPr marL="457200" indent="-457200">
              <a:buNone/>
            </a:pPr>
            <a:r>
              <a:rPr lang="en-US" dirty="0" smtClean="0"/>
              <a:t>Or Google  -  “</a:t>
            </a:r>
            <a:r>
              <a:rPr lang="en-US" dirty="0" err="1" smtClean="0"/>
              <a:t>ILLiad</a:t>
            </a:r>
            <a:r>
              <a:rPr lang="en-US" dirty="0" smtClean="0"/>
              <a:t> Print Templates”</a:t>
            </a:r>
            <a:br>
              <a:rPr lang="en-US" dirty="0" smtClean="0"/>
            </a:br>
            <a:endParaRPr lang="en-US" dirty="0"/>
          </a:p>
        </p:txBody>
      </p:sp>
      <p:pic>
        <p:nvPicPr>
          <p:cNvPr id="1027" name="Picture 3"/>
          <p:cNvPicPr>
            <a:picLocks noChangeAspect="1" noChangeArrowheads="1"/>
          </p:cNvPicPr>
          <p:nvPr/>
        </p:nvPicPr>
        <p:blipFill>
          <a:blip r:embed="rId4" cstate="print"/>
          <a:srcRect l="18133" t="19810" r="54047" b="43619"/>
          <a:stretch>
            <a:fillRect/>
          </a:stretch>
        </p:blipFill>
        <p:spPr bwMode="auto">
          <a:xfrm>
            <a:off x="381000" y="3048000"/>
            <a:ext cx="7696200" cy="3161654"/>
          </a:xfrm>
          <a:prstGeom prst="rect">
            <a:avLst/>
          </a:prstGeom>
          <a:noFill/>
          <a:ln w="9525">
            <a:noFill/>
            <a:miter lim="800000"/>
            <a:headEnd/>
            <a:tailEnd/>
          </a:ln>
        </p:spPr>
      </p:pic>
      <p:sp>
        <p:nvSpPr>
          <p:cNvPr id="4" name="Oval 3"/>
          <p:cNvSpPr/>
          <p:nvPr/>
        </p:nvSpPr>
        <p:spPr>
          <a:xfrm>
            <a:off x="6629400" y="3657600"/>
            <a:ext cx="1371600" cy="685800"/>
          </a:xfrm>
          <a:prstGeom prst="ellipse">
            <a:avLst/>
          </a:prstGeom>
          <a:noFill/>
          <a:ln w="3810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7457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indent="-457200">
              <a:buFont typeface="+mj-lt"/>
              <a:buAutoNum type="arabicParenR" startAt="10"/>
            </a:pPr>
            <a:r>
              <a:rPr lang="en-US" sz="2000" dirty="0" smtClean="0"/>
              <a:t>Navigate to the corresponding file located in your </a:t>
            </a:r>
            <a:r>
              <a:rPr lang="en-US" sz="2000" b="1" dirty="0" smtClean="0"/>
              <a:t>C:\Program Files\</a:t>
            </a:r>
            <a:r>
              <a:rPr lang="en-US" sz="2000" b="1" dirty="0" err="1" smtClean="0"/>
              <a:t>ILLiad</a:t>
            </a:r>
            <a:r>
              <a:rPr lang="en-US" sz="2000" b="1" dirty="0" smtClean="0"/>
              <a:t>\Print </a:t>
            </a:r>
            <a:r>
              <a:rPr lang="en-US" sz="2000" dirty="0" smtClean="0"/>
              <a:t>folder (on 64-bit machines, it’s C:\Program Files (x86)\</a:t>
            </a:r>
            <a:r>
              <a:rPr lang="en-US" sz="2000" dirty="0" err="1" smtClean="0"/>
              <a:t>ILLiad</a:t>
            </a:r>
            <a:r>
              <a:rPr lang="en-US" sz="2000" dirty="0" smtClean="0"/>
              <a:t>\Print). The corresponding file for </a:t>
            </a:r>
            <a:r>
              <a:rPr lang="en-US" sz="2000" dirty="0" err="1" smtClean="0"/>
              <a:t>LendingArticleSlips</a:t>
            </a:r>
            <a:r>
              <a:rPr lang="en-US" sz="2000" dirty="0" smtClean="0"/>
              <a:t> is StacksP.xls </a:t>
            </a:r>
          </a:p>
        </p:txBody>
      </p:sp>
      <p:pic>
        <p:nvPicPr>
          <p:cNvPr id="4" name="Picture 3" descr="Image_8"/>
          <p:cNvPicPr/>
          <p:nvPr/>
        </p:nvPicPr>
        <p:blipFill>
          <a:blip r:embed="rId2" r:link="rId3" cstate="print"/>
          <a:srcRect/>
          <a:stretch>
            <a:fillRect/>
          </a:stretch>
        </p:blipFill>
        <p:spPr bwMode="auto">
          <a:xfrm>
            <a:off x="1676400" y="2743200"/>
            <a:ext cx="5562600" cy="3657600"/>
          </a:xfrm>
          <a:prstGeom prst="rect">
            <a:avLst/>
          </a:prstGeom>
          <a:noFill/>
          <a:ln w="9525">
            <a:noFill/>
            <a:miter lim="800000"/>
            <a:headEnd/>
            <a:tailEnd/>
          </a:ln>
        </p:spPr>
      </p:pic>
    </p:spTree>
    <p:extLst>
      <p:ext uri="{BB962C8B-B14F-4D97-AF65-F5344CB8AC3E}">
        <p14:creationId xmlns:p14="http://schemas.microsoft.com/office/powerpoint/2010/main" val="15965456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a:bodyPr>
          <a:lstStyle/>
          <a:p>
            <a:pPr marL="457200" indent="-457200">
              <a:buFont typeface="+mj-lt"/>
              <a:buAutoNum type="arabicParenR" startAt="11"/>
            </a:pPr>
            <a:r>
              <a:rPr lang="en-US" dirty="0" smtClean="0"/>
              <a:t>Now, select </a:t>
            </a:r>
            <a:r>
              <a:rPr lang="en-US" b="1" dirty="0" err="1" smtClean="0"/>
              <a:t>PrintQueue</a:t>
            </a:r>
            <a:r>
              <a:rPr lang="en-US" b="1" dirty="0" smtClean="0"/>
              <a:t>$ </a:t>
            </a:r>
            <a:r>
              <a:rPr lang="en-US" dirty="0" smtClean="0"/>
              <a:t>and click OK</a:t>
            </a:r>
          </a:p>
        </p:txBody>
      </p:sp>
      <p:pic>
        <p:nvPicPr>
          <p:cNvPr id="5" name="Picture 4" descr="Image_6"/>
          <p:cNvPicPr/>
          <p:nvPr/>
        </p:nvPicPr>
        <p:blipFill>
          <a:blip r:embed="rId3" r:link="rId4" cstate="print"/>
          <a:srcRect/>
          <a:stretch>
            <a:fillRect/>
          </a:stretch>
        </p:blipFill>
        <p:spPr bwMode="auto">
          <a:xfrm>
            <a:off x="1752600" y="1752600"/>
            <a:ext cx="5715000" cy="3200400"/>
          </a:xfrm>
          <a:prstGeom prst="rect">
            <a:avLst/>
          </a:prstGeom>
          <a:noFill/>
          <a:ln w="9525">
            <a:noFill/>
            <a:miter lim="800000"/>
            <a:headEnd/>
            <a:tailEnd/>
          </a:ln>
        </p:spPr>
      </p:pic>
    </p:spTree>
    <p:extLst>
      <p:ext uri="{BB962C8B-B14F-4D97-AF65-F5344CB8AC3E}">
        <p14:creationId xmlns:p14="http://schemas.microsoft.com/office/powerpoint/2010/main" val="41499411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838200"/>
            <a:ext cx="7467600" cy="5635752"/>
          </a:xfrm>
        </p:spPr>
        <p:txBody>
          <a:bodyPr>
            <a:normAutofit fontScale="92500" lnSpcReduction="20000"/>
          </a:bodyPr>
          <a:lstStyle/>
          <a:p>
            <a:pPr marL="457200" lvl="0" indent="-457200">
              <a:buFont typeface="+mj-lt"/>
              <a:buAutoNum type="arabicParenR" startAt="12"/>
            </a:pPr>
            <a:r>
              <a:rPr lang="en-US" dirty="0" smtClean="0"/>
              <a:t>Your template will come up with the old </a:t>
            </a:r>
            <a:r>
              <a:rPr lang="en-US" b="1" dirty="0" err="1" smtClean="0"/>
              <a:t>LegacyQueue</a:t>
            </a:r>
            <a:r>
              <a:rPr lang="en-US" b="1" dirty="0" smtClean="0"/>
              <a:t>$</a:t>
            </a:r>
            <a:r>
              <a:rPr lang="en-US" dirty="0" smtClean="0"/>
              <a:t> data  (ex. &lt;&lt;</a:t>
            </a:r>
            <a:r>
              <a:rPr lang="en-US" dirty="0" err="1" smtClean="0"/>
              <a:t>Transactio</a:t>
            </a:r>
            <a:r>
              <a:rPr lang="en-US" dirty="0" smtClean="0"/>
              <a:t>&gt;&gt; )</a:t>
            </a:r>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457200" lvl="0" indent="-457200">
              <a:buFont typeface="+mj-lt"/>
              <a:buAutoNum type="arabicParenR" startAt="13"/>
            </a:pPr>
            <a:r>
              <a:rPr lang="en-US" dirty="0" smtClean="0"/>
              <a:t>Begin changing the fields by: </a:t>
            </a:r>
          </a:p>
          <a:p>
            <a:pPr lvl="1"/>
            <a:r>
              <a:rPr lang="en-US" sz="2400" dirty="0" smtClean="0"/>
              <a:t>Highlighting an old field name. </a:t>
            </a:r>
            <a:br>
              <a:rPr lang="en-US" sz="2400" dirty="0" smtClean="0"/>
            </a:br>
            <a:endParaRPr lang="en-US" sz="2400" dirty="0" smtClean="0"/>
          </a:p>
        </p:txBody>
      </p:sp>
      <p:pic>
        <p:nvPicPr>
          <p:cNvPr id="6" name="Picture 5" descr="Image_1"/>
          <p:cNvPicPr/>
          <p:nvPr/>
        </p:nvPicPr>
        <p:blipFill>
          <a:blip r:embed="rId2" r:link="rId3" cstate="print"/>
          <a:srcRect/>
          <a:stretch>
            <a:fillRect/>
          </a:stretch>
        </p:blipFill>
        <p:spPr bwMode="auto">
          <a:xfrm>
            <a:off x="2286000" y="1600200"/>
            <a:ext cx="3667125" cy="3143250"/>
          </a:xfrm>
          <a:prstGeom prst="rect">
            <a:avLst/>
          </a:prstGeom>
          <a:noFill/>
          <a:ln w="9525">
            <a:noFill/>
            <a:miter lim="800000"/>
            <a:headEnd/>
            <a:tailEnd/>
          </a:ln>
        </p:spPr>
      </p:pic>
    </p:spTree>
    <p:extLst>
      <p:ext uri="{BB962C8B-B14F-4D97-AF65-F5344CB8AC3E}">
        <p14:creationId xmlns:p14="http://schemas.microsoft.com/office/powerpoint/2010/main" val="4056121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87362"/>
          </a:xfrm>
        </p:spPr>
        <p:txBody>
          <a:bodyPr>
            <a:normAutofit fontScale="90000"/>
          </a:bodyPr>
          <a:lstStyle/>
          <a:p>
            <a:endParaRPr lang="en-US" dirty="0"/>
          </a:p>
        </p:txBody>
      </p:sp>
      <p:sp>
        <p:nvSpPr>
          <p:cNvPr id="3" name="Content Placeholder 2"/>
          <p:cNvSpPr>
            <a:spLocks noGrp="1"/>
          </p:cNvSpPr>
          <p:nvPr>
            <p:ph sz="quarter" idx="1"/>
          </p:nvPr>
        </p:nvSpPr>
        <p:spPr>
          <a:xfrm>
            <a:off x="457200" y="838200"/>
            <a:ext cx="7467600" cy="5635752"/>
          </a:xfrm>
        </p:spPr>
        <p:txBody>
          <a:bodyPr>
            <a:normAutofit/>
          </a:bodyPr>
          <a:lstStyle/>
          <a:p>
            <a:pPr marL="457200" lvl="0" indent="-457200">
              <a:buFont typeface="+mj-lt"/>
              <a:buAutoNum type="arabicParenR" startAt="14"/>
            </a:pPr>
            <a:r>
              <a:rPr lang="en-US" dirty="0" smtClean="0"/>
              <a:t>Select</a:t>
            </a:r>
            <a:r>
              <a:rPr lang="en-US" b="1" dirty="0" smtClean="0"/>
              <a:t> Insert Merge Field</a:t>
            </a:r>
            <a:r>
              <a:rPr lang="en-US" dirty="0" smtClean="0"/>
              <a:t> and select the corresponding field name. In this case </a:t>
            </a:r>
            <a:r>
              <a:rPr lang="en-US" dirty="0" err="1" smtClean="0"/>
              <a:t>Transactions_TransactionNumber</a:t>
            </a:r>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marL="457200" lvl="0" indent="-457200">
              <a:buFont typeface="+mj-lt"/>
              <a:buAutoNum type="arabicParenR" startAt="15"/>
            </a:pPr>
            <a:r>
              <a:rPr lang="en-US" sz="2000" b="1" dirty="0" smtClean="0"/>
              <a:t>Save </a:t>
            </a:r>
            <a:r>
              <a:rPr lang="en-US" sz="2000" dirty="0" smtClean="0"/>
              <a:t>after you’ve finished renaming all of the fields.</a:t>
            </a:r>
          </a:p>
        </p:txBody>
      </p:sp>
      <p:pic>
        <p:nvPicPr>
          <p:cNvPr id="5" name="Picture 4" descr="Image_2"/>
          <p:cNvPicPr/>
          <p:nvPr/>
        </p:nvPicPr>
        <p:blipFill>
          <a:blip r:embed="rId2" r:link="rId3" cstate="print"/>
          <a:srcRect/>
          <a:stretch>
            <a:fillRect/>
          </a:stretch>
        </p:blipFill>
        <p:spPr bwMode="auto">
          <a:xfrm>
            <a:off x="1676400" y="2286000"/>
            <a:ext cx="3829050" cy="3448050"/>
          </a:xfrm>
          <a:prstGeom prst="rect">
            <a:avLst/>
          </a:prstGeom>
          <a:noFill/>
          <a:ln w="9525">
            <a:noFill/>
            <a:miter lim="800000"/>
            <a:headEnd/>
            <a:tailEnd/>
          </a:ln>
        </p:spPr>
      </p:pic>
      <p:cxnSp>
        <p:nvCxnSpPr>
          <p:cNvPr id="7" name="Straight Arrow Connector 6"/>
          <p:cNvCxnSpPr/>
          <p:nvPr/>
        </p:nvCxnSpPr>
        <p:spPr>
          <a:xfrm>
            <a:off x="990600" y="2743200"/>
            <a:ext cx="1828800" cy="228600"/>
          </a:xfrm>
          <a:prstGeom prst="straightConnector1">
            <a:avLst/>
          </a:prstGeom>
          <a:ln w="41275">
            <a:solidFill>
              <a:srgbClr val="00CC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19090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467600" cy="579438"/>
          </a:xfrm>
        </p:spPr>
        <p:txBody>
          <a:bodyPr/>
          <a:lstStyle/>
          <a:p>
            <a:r>
              <a:rPr lang="en-US" b="1" dirty="0" smtClean="0">
                <a:solidFill>
                  <a:srgbClr val="000099"/>
                </a:solidFill>
              </a:rPr>
              <a:t>Don’t forget:</a:t>
            </a:r>
            <a:endParaRPr lang="en-US" b="1" dirty="0">
              <a:solidFill>
                <a:srgbClr val="000099"/>
              </a:solidFill>
            </a:endParaRPr>
          </a:p>
        </p:txBody>
      </p:sp>
      <p:sp>
        <p:nvSpPr>
          <p:cNvPr id="3" name="Content Placeholder 2"/>
          <p:cNvSpPr>
            <a:spLocks noGrp="1"/>
          </p:cNvSpPr>
          <p:nvPr>
            <p:ph sz="quarter" idx="1"/>
          </p:nvPr>
        </p:nvSpPr>
        <p:spPr>
          <a:xfrm>
            <a:off x="457200" y="914400"/>
            <a:ext cx="7467600" cy="5559552"/>
          </a:xfrm>
        </p:spPr>
        <p:txBody>
          <a:bodyPr/>
          <a:lstStyle/>
          <a:p>
            <a:r>
              <a:rPr lang="en-US" b="1" dirty="0" smtClean="0"/>
              <a:t>Hidden Toggle Codes - </a:t>
            </a:r>
            <a:r>
              <a:rPr lang="en-US" dirty="0" smtClean="0"/>
              <a:t>If you have toggle codes (“if” and “then” merge fields), highlight the area where they reside and &lt;right click&gt; and select &lt;Toggle Field Codes&gt; to reveal the codes needing to be changed.</a:t>
            </a:r>
          </a:p>
        </p:txBody>
      </p:sp>
      <p:pic>
        <p:nvPicPr>
          <p:cNvPr id="3074" name="Picture 2"/>
          <p:cNvPicPr>
            <a:picLocks noChangeAspect="1" noChangeArrowheads="1"/>
          </p:cNvPicPr>
          <p:nvPr/>
        </p:nvPicPr>
        <p:blipFill>
          <a:blip r:embed="rId3" cstate="print"/>
          <a:srcRect l="20588" t="34194" r="21765" b="23658"/>
          <a:stretch>
            <a:fillRect/>
          </a:stretch>
        </p:blipFill>
        <p:spPr bwMode="auto">
          <a:xfrm>
            <a:off x="609600" y="2895600"/>
            <a:ext cx="7467600" cy="3657600"/>
          </a:xfrm>
          <a:prstGeom prst="rect">
            <a:avLst/>
          </a:prstGeom>
          <a:noFill/>
          <a:ln w="9525">
            <a:noFill/>
            <a:miter lim="800000"/>
            <a:headEnd/>
            <a:tailEnd/>
          </a:ln>
        </p:spPr>
      </p:pic>
      <p:sp>
        <p:nvSpPr>
          <p:cNvPr id="5" name="Oval 4"/>
          <p:cNvSpPr/>
          <p:nvPr/>
        </p:nvSpPr>
        <p:spPr>
          <a:xfrm>
            <a:off x="457200" y="3276600"/>
            <a:ext cx="4038600" cy="2209800"/>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075269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A Reminder:</a:t>
            </a:r>
            <a:endParaRPr lang="en-US" b="1" dirty="0">
              <a:solidFill>
                <a:srgbClr val="000099"/>
              </a:solidFill>
            </a:endParaRPr>
          </a:p>
        </p:txBody>
      </p:sp>
      <p:sp>
        <p:nvSpPr>
          <p:cNvPr id="3" name="Content Placeholder 2"/>
          <p:cNvSpPr>
            <a:spLocks noGrp="1"/>
          </p:cNvSpPr>
          <p:nvPr>
            <p:ph sz="quarter" idx="1"/>
          </p:nvPr>
        </p:nvSpPr>
        <p:spPr/>
        <p:txBody>
          <a:bodyPr/>
          <a:lstStyle/>
          <a:p>
            <a:r>
              <a:rPr lang="en-US" b="1" dirty="0" smtClean="0"/>
              <a:t>Getting your Barcodes to Print </a:t>
            </a:r>
            <a:r>
              <a:rPr lang="en-US" dirty="0" smtClean="0"/>
              <a:t>– In plain text, your barcodes should read:</a:t>
            </a:r>
          </a:p>
          <a:p>
            <a:pPr>
              <a:buNone/>
            </a:pPr>
            <a:r>
              <a:rPr lang="en-US" dirty="0" smtClean="0"/>
              <a:t>         *«</a:t>
            </a:r>
            <a:r>
              <a:rPr lang="en-US" dirty="0" err="1" smtClean="0"/>
              <a:t>Transactions_TransactionNumber</a:t>
            </a:r>
            <a:r>
              <a:rPr lang="en-US" dirty="0" smtClean="0"/>
              <a:t>»* </a:t>
            </a:r>
          </a:p>
          <a:p>
            <a:pPr>
              <a:buNone/>
            </a:pPr>
            <a:r>
              <a:rPr lang="en-US" dirty="0" smtClean="0"/>
              <a:t> </a:t>
            </a:r>
          </a:p>
          <a:p>
            <a:pPr algn="ctr">
              <a:buNone/>
            </a:pPr>
            <a:r>
              <a:rPr lang="en-US" sz="2000" dirty="0" smtClean="0"/>
              <a:t>Now, convert that entire string to the 3 of 9 barcode font. </a:t>
            </a:r>
            <a:br>
              <a:rPr lang="en-US" sz="2000" dirty="0" smtClean="0"/>
            </a:br>
            <a:endParaRPr lang="en-US" sz="2000" dirty="0" smtClean="0"/>
          </a:p>
          <a:p>
            <a:pPr algn="ctr">
              <a:buNone/>
            </a:pPr>
            <a:r>
              <a:rPr lang="en-US" sz="2000" b="1" dirty="0" smtClean="0"/>
              <a:t>TN:«</a:t>
            </a:r>
            <a:r>
              <a:rPr lang="en-US" sz="2000" b="1" dirty="0" err="1" smtClean="0"/>
              <a:t>Transactions_TransactionNumber</a:t>
            </a:r>
            <a:r>
              <a:rPr lang="en-US" sz="2000" b="1" dirty="0" smtClean="0"/>
              <a:t>»    </a:t>
            </a:r>
            <a:r>
              <a:rPr lang="en-US" sz="4400" dirty="0" smtClean="0">
                <a:latin typeface="3 of 9 Barcode" pitchFamily="82" charset="0"/>
              </a:rPr>
              <a:t>*319521*</a:t>
            </a:r>
          </a:p>
          <a:p>
            <a:pPr algn="ctr">
              <a:buNone/>
            </a:pPr>
            <a:endParaRPr lang="en-US" sz="2000" dirty="0"/>
          </a:p>
        </p:txBody>
      </p:sp>
    </p:spTree>
    <p:extLst>
      <p:ext uri="{BB962C8B-B14F-4D97-AF65-F5344CB8AC3E}">
        <p14:creationId xmlns:p14="http://schemas.microsoft.com/office/powerpoint/2010/main" val="3075937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057400"/>
            <a:ext cx="8534400" cy="2123658"/>
          </a:xfrm>
          <a:prstGeom prst="rect">
            <a:avLst/>
          </a:prstGeom>
        </p:spPr>
        <p:txBody>
          <a:bodyPr wrap="square">
            <a:spAutoFit/>
          </a:bodyPr>
          <a:lstStyle/>
          <a:p>
            <a:endParaRPr lang="en-US" dirty="0" smtClean="0"/>
          </a:p>
          <a:p>
            <a:pPr marL="342900" lvl="1" indent="-342900">
              <a:buFont typeface="Arial" pitchFamily="34" charset="0"/>
              <a:buChar char="•"/>
            </a:pPr>
            <a:r>
              <a:rPr lang="en-US" sz="2400" i="0" dirty="0" smtClean="0"/>
              <a:t>Strengthen the community</a:t>
            </a:r>
          </a:p>
          <a:p>
            <a:pPr marL="342900" lvl="1" indent="-342900">
              <a:buFont typeface="Arial" pitchFamily="34" charset="0"/>
              <a:buChar char="•"/>
            </a:pPr>
            <a:r>
              <a:rPr lang="en-US" sz="2400" i="0" dirty="0" smtClean="0"/>
              <a:t>Promote collaborative learning and relationships</a:t>
            </a:r>
          </a:p>
          <a:p>
            <a:pPr marL="342900" lvl="1" indent="-342900">
              <a:buFont typeface="Arial" pitchFamily="34" charset="0"/>
              <a:buChar char="•"/>
            </a:pPr>
            <a:r>
              <a:rPr lang="en-US" sz="2400" i="0" dirty="0" smtClean="0"/>
              <a:t>Aid in the adoption of best practices for all areas of resource sharing</a:t>
            </a:r>
          </a:p>
          <a:p>
            <a:pPr marL="342900" lvl="1" indent="-342900">
              <a:buFont typeface="Arial" pitchFamily="34" charset="0"/>
              <a:buChar char="•"/>
            </a:pPr>
            <a:endParaRPr lang="en-US"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609600" y="1295400"/>
            <a:ext cx="5715000" cy="584775"/>
          </a:xfrm>
          <a:prstGeom prst="rect">
            <a:avLst/>
          </a:prstGeom>
          <a:noFill/>
        </p:spPr>
        <p:txBody>
          <a:bodyPr wrap="square" rtlCol="0">
            <a:spAutoFit/>
          </a:bodyPr>
          <a:lstStyle/>
          <a:p>
            <a:r>
              <a:rPr lang="en-US" sz="3200" b="1" i="0" dirty="0" smtClean="0">
                <a:solidFill>
                  <a:srgbClr val="002060"/>
                </a:solidFill>
              </a:rPr>
              <a:t>Goals</a:t>
            </a:r>
          </a:p>
        </p:txBody>
      </p:sp>
    </p:spTree>
    <p:extLst>
      <p:ext uri="{BB962C8B-B14F-4D97-AF65-F5344CB8AC3E}">
        <p14:creationId xmlns:p14="http://schemas.microsoft.com/office/powerpoint/2010/main" val="1132931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0099"/>
                </a:solidFill>
              </a:rPr>
              <a:t>Sample Print Templates</a:t>
            </a:r>
            <a:endParaRPr lang="en-US" b="1" dirty="0">
              <a:solidFill>
                <a:srgbClr val="000099"/>
              </a:solidFill>
            </a:endParaRPr>
          </a:p>
        </p:txBody>
      </p:sp>
      <p:pic>
        <p:nvPicPr>
          <p:cNvPr id="6" name="Content Placeholder 5" descr="Image_11"/>
          <p:cNvPicPr>
            <a:picLocks noGrp="1"/>
          </p:cNvPicPr>
          <p:nvPr>
            <p:ph sz="quarter" idx="1"/>
          </p:nvPr>
        </p:nvPicPr>
        <p:blipFill>
          <a:blip r:embed="rId3" r:link="rId4" cstate="print"/>
          <a:stretch>
            <a:fillRect/>
          </a:stretch>
        </p:blipFill>
        <p:spPr bwMode="auto">
          <a:xfrm>
            <a:off x="972845" y="1600200"/>
            <a:ext cx="2626310" cy="4572000"/>
          </a:xfrm>
          <a:prstGeom prst="rect">
            <a:avLst/>
          </a:prstGeom>
          <a:noFill/>
          <a:ln w="9525">
            <a:noFill/>
            <a:miter lim="800000"/>
            <a:headEnd/>
            <a:tailEnd/>
          </a:ln>
        </p:spPr>
      </p:pic>
      <p:sp>
        <p:nvSpPr>
          <p:cNvPr id="4" name="Content Placeholder 3"/>
          <p:cNvSpPr>
            <a:spLocks noGrp="1"/>
          </p:cNvSpPr>
          <p:nvPr>
            <p:ph sz="quarter" idx="2"/>
          </p:nvPr>
        </p:nvSpPr>
        <p:spPr/>
        <p:txBody>
          <a:bodyPr/>
          <a:lstStyle/>
          <a:p>
            <a:endParaRPr lang="en-US"/>
          </a:p>
        </p:txBody>
      </p:sp>
      <p:pic>
        <p:nvPicPr>
          <p:cNvPr id="7" name="Picture 6" descr="Image_9"/>
          <p:cNvPicPr/>
          <p:nvPr/>
        </p:nvPicPr>
        <p:blipFill>
          <a:blip r:embed="rId5" r:link="rId6" cstate="print"/>
          <a:srcRect/>
          <a:stretch>
            <a:fillRect/>
          </a:stretch>
        </p:blipFill>
        <p:spPr bwMode="auto">
          <a:xfrm>
            <a:off x="4495800" y="1676400"/>
            <a:ext cx="2819400" cy="4419600"/>
          </a:xfrm>
          <a:prstGeom prst="rect">
            <a:avLst/>
          </a:prstGeom>
          <a:noFill/>
          <a:ln w="9525">
            <a:noFill/>
            <a:miter lim="800000"/>
            <a:headEnd/>
            <a:tailEnd/>
          </a:ln>
        </p:spPr>
      </p:pic>
    </p:spTree>
    <p:extLst>
      <p:ext uri="{BB962C8B-B14F-4D97-AF65-F5344CB8AC3E}">
        <p14:creationId xmlns:p14="http://schemas.microsoft.com/office/powerpoint/2010/main" val="4361520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5400000">
            <a:off x="4456367" y="3191447"/>
            <a:ext cx="5212078" cy="1572387"/>
          </a:xfrm>
        </p:spPr>
        <p:txBody>
          <a:bodyPr>
            <a:normAutofit/>
          </a:bodyPr>
          <a:lstStyle/>
          <a:p>
            <a:r>
              <a:rPr lang="en-US" sz="4000" dirty="0" smtClean="0">
                <a:solidFill>
                  <a:srgbClr val="000099"/>
                </a:solidFill>
              </a:rPr>
              <a:t>Ready?</a:t>
            </a:r>
            <a:br>
              <a:rPr lang="en-US" sz="4000" dirty="0" smtClean="0">
                <a:solidFill>
                  <a:srgbClr val="000099"/>
                </a:solidFill>
              </a:rPr>
            </a:br>
            <a:endParaRPr lang="en-US" sz="4000" dirty="0">
              <a:solidFill>
                <a:srgbClr val="000099"/>
              </a:solidFill>
            </a:endParaRPr>
          </a:p>
        </p:txBody>
      </p:sp>
      <p:pic>
        <p:nvPicPr>
          <p:cNvPr id="2051" name="Picture 3" descr="C:\Documents and Settings\csisak5\Local Settings\Temporary Internet Files\Content.IE5\D65H0TT1\MC900188569[1].wmf"/>
          <p:cNvPicPr>
            <a:picLocks noChangeAspect="1" noChangeArrowheads="1"/>
          </p:cNvPicPr>
          <p:nvPr/>
        </p:nvPicPr>
        <p:blipFill>
          <a:blip r:embed="rId3" cstate="print"/>
          <a:srcRect/>
          <a:stretch>
            <a:fillRect/>
          </a:stretch>
        </p:blipFill>
        <p:spPr bwMode="auto">
          <a:xfrm>
            <a:off x="1143000" y="609600"/>
            <a:ext cx="4191000" cy="5275193"/>
          </a:xfrm>
          <a:prstGeom prst="rect">
            <a:avLst/>
          </a:prstGeom>
          <a:noFill/>
        </p:spPr>
      </p:pic>
    </p:spTree>
    <p:extLst>
      <p:ext uri="{BB962C8B-B14F-4D97-AF65-F5344CB8AC3E}">
        <p14:creationId xmlns:p14="http://schemas.microsoft.com/office/powerpoint/2010/main" val="39726036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Get it done with 8.1!</a:t>
            </a:r>
            <a:endParaRPr lang="en-US" dirty="0"/>
          </a:p>
        </p:txBody>
      </p:sp>
      <p:sp>
        <p:nvSpPr>
          <p:cNvPr id="3" name="Subtitle 2"/>
          <p:cNvSpPr>
            <a:spLocks noGrp="1"/>
          </p:cNvSpPr>
          <p:nvPr>
            <p:ph type="subTitle" idx="1"/>
          </p:nvPr>
        </p:nvSpPr>
        <p:spPr/>
        <p:txBody>
          <a:bodyPr/>
          <a:lstStyle/>
          <a:p>
            <a:r>
              <a:rPr lang="en-US" dirty="0" smtClean="0"/>
              <a:t>(And 8.2 &amp; 8.3!)</a:t>
            </a:r>
            <a:endParaRPr lang="en-US" dirty="0"/>
          </a:p>
        </p:txBody>
      </p:sp>
    </p:spTree>
    <p:extLst>
      <p:ext uri="{BB962C8B-B14F-4D97-AF65-F5344CB8AC3E}">
        <p14:creationId xmlns:p14="http://schemas.microsoft.com/office/powerpoint/2010/main" val="395095541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ILLiad</a:t>
            </a:r>
            <a:r>
              <a:rPr lang="en-US" dirty="0" smtClean="0"/>
              <a:t> 8.1</a:t>
            </a:r>
            <a:endParaRPr lang="en-US" dirty="0"/>
          </a:p>
        </p:txBody>
      </p:sp>
    </p:spTree>
    <p:extLst>
      <p:ext uri="{BB962C8B-B14F-4D97-AF65-F5344CB8AC3E}">
        <p14:creationId xmlns:p14="http://schemas.microsoft.com/office/powerpoint/2010/main" val="12129819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First server </a:t>
            </a:r>
            <a:r>
              <a:rPr lang="en-US" i="1" dirty="0" smtClean="0"/>
              <a:t>and</a:t>
            </a:r>
            <a:r>
              <a:rPr lang="en-US" dirty="0" smtClean="0"/>
              <a:t> database changes since 7.4</a:t>
            </a:r>
          </a:p>
          <a:p>
            <a:r>
              <a:rPr lang="en-US" b="1" dirty="0" smtClean="0"/>
              <a:t>Odyssey supports PDF transmission</a:t>
            </a:r>
          </a:p>
          <a:p>
            <a:r>
              <a:rPr lang="en-US" dirty="0" smtClean="0"/>
              <a:t>Print templates use new data sources</a:t>
            </a:r>
          </a:p>
          <a:p>
            <a:r>
              <a:rPr lang="en-US" dirty="0" smtClean="0"/>
              <a:t>New database fields &amp; tables</a:t>
            </a:r>
          </a:p>
          <a:p>
            <a:pPr lvl="1"/>
            <a:r>
              <a:rPr lang="en-US" dirty="0" smtClean="0"/>
              <a:t>Lender addresses have Lending &amp; Borrowing emails</a:t>
            </a:r>
          </a:p>
          <a:p>
            <a:pPr lvl="1"/>
            <a:r>
              <a:rPr lang="en-US" dirty="0" smtClean="0"/>
              <a:t>Lender addresses have real Notes now!</a:t>
            </a:r>
          </a:p>
          <a:p>
            <a:r>
              <a:rPr lang="en-US" b="1" dirty="0" smtClean="0"/>
              <a:t>Supports IDS Circulation Availability Service</a:t>
            </a:r>
          </a:p>
          <a:p>
            <a:r>
              <a:rPr lang="en-US" b="1" dirty="0" smtClean="0"/>
              <a:t>Supports new version of GIST for </a:t>
            </a:r>
            <a:r>
              <a:rPr lang="en-US" b="1" dirty="0" err="1" smtClean="0"/>
              <a:t>ILLiad</a:t>
            </a:r>
            <a:endParaRPr lang="en-US" b="1" dirty="0" smtClean="0"/>
          </a:p>
          <a:p>
            <a:r>
              <a:rPr lang="en-US" dirty="0" smtClean="0"/>
              <a:t>Empty Odyssey Helper backup folder</a:t>
            </a:r>
            <a:endParaRPr lang="en-US" dirty="0"/>
          </a:p>
        </p:txBody>
      </p:sp>
    </p:spTree>
    <p:extLst>
      <p:ext uri="{BB962C8B-B14F-4D97-AF65-F5344CB8AC3E}">
        <p14:creationId xmlns:p14="http://schemas.microsoft.com/office/powerpoint/2010/main" val="737215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fade">
                                      <p:cBhvr>
                                        <p:cTn id="38" dur="5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Effect transition="in" filter="fade">
                                      <p:cBhvr>
                                        <p:cTn id="4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ILLiad</a:t>
            </a:r>
            <a:r>
              <a:rPr lang="en-US" dirty="0" smtClean="0"/>
              <a:t> 8.2</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132705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8" name="Content Placeholder 7"/>
          <p:cNvSpPr>
            <a:spLocks noGrp="1"/>
          </p:cNvSpPr>
          <p:nvPr>
            <p:ph idx="1"/>
          </p:nvPr>
        </p:nvSpPr>
        <p:spPr/>
        <p:txBody>
          <a:bodyPr/>
          <a:lstStyle/>
          <a:p>
            <a:r>
              <a:rPr lang="en-US" dirty="0" smtClean="0"/>
              <a:t>“Mark Found” &amp; “Mark Found Scan Now” baked into Lending &amp; Doc Del requests</a:t>
            </a:r>
          </a:p>
          <a:p>
            <a:pPr marL="0" indent="0">
              <a:buNone/>
            </a:pPr>
            <a:endParaRPr lang="en-US" dirty="0" smtClean="0"/>
          </a:p>
          <a:p>
            <a:pPr marL="0" indent="0">
              <a:buNone/>
            </a:pPr>
            <a:endParaRPr lang="en-US" dirty="0"/>
          </a:p>
          <a:p>
            <a:endParaRPr lang="en-US" dirty="0" smtClean="0"/>
          </a:p>
          <a:p>
            <a:pPr marL="0" indent="0">
              <a:buNone/>
            </a:pPr>
            <a:endParaRPr lang="en-US" dirty="0"/>
          </a:p>
          <a:p>
            <a:r>
              <a:rPr lang="en-US" dirty="0" smtClean="0"/>
              <a:t>Allows you to easily deliver e-journal articles on the fly – no more Update Stacks Search!</a:t>
            </a:r>
          </a:p>
        </p:txBody>
      </p:sp>
      <p:grpSp>
        <p:nvGrpSpPr>
          <p:cNvPr id="10" name="Group 9"/>
          <p:cNvGrpSpPr/>
          <p:nvPr/>
        </p:nvGrpSpPr>
        <p:grpSpPr>
          <a:xfrm>
            <a:off x="235132" y="3124200"/>
            <a:ext cx="8673737" cy="1524000"/>
            <a:chOff x="235132" y="3124200"/>
            <a:chExt cx="8673737" cy="152400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1072"/>
            <a:stretch/>
          </p:blipFill>
          <p:spPr bwMode="auto">
            <a:xfrm>
              <a:off x="235132" y="3124200"/>
              <a:ext cx="8673737"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val 8"/>
            <p:cNvSpPr/>
            <p:nvPr/>
          </p:nvSpPr>
          <p:spPr>
            <a:xfrm>
              <a:off x="1676400" y="3429000"/>
              <a:ext cx="1676400" cy="1219200"/>
            </a:xfrm>
            <a:prstGeom prst="ellipse">
              <a:avLst/>
            </a:prstGeom>
            <a:solidFill>
              <a:schemeClr val="accent2">
                <a:alpha val="25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18914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fade">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Lending Examples</a:t>
            </a:r>
            <a:endParaRPr lang="en-US" dirty="0"/>
          </a:p>
        </p:txBody>
      </p:sp>
      <p:sp>
        <p:nvSpPr>
          <p:cNvPr id="5" name="Text Placeholder 4"/>
          <p:cNvSpPr>
            <a:spLocks noGrp="1"/>
          </p:cNvSpPr>
          <p:nvPr>
            <p:ph type="body" idx="1"/>
          </p:nvPr>
        </p:nvSpPr>
        <p:spPr/>
        <p:txBody>
          <a:bodyPr/>
          <a:lstStyle/>
          <a:p>
            <a:r>
              <a:rPr lang="en-US" dirty="0" smtClean="0"/>
              <a:t>Odyssey</a:t>
            </a:r>
            <a:endParaRPr lang="en-US" dirty="0"/>
          </a:p>
        </p:txBody>
      </p:sp>
      <p:sp>
        <p:nvSpPr>
          <p:cNvPr id="3" name="Content Placeholder 2"/>
          <p:cNvSpPr>
            <a:spLocks noGrp="1"/>
          </p:cNvSpPr>
          <p:nvPr>
            <p:ph sz="half" idx="2"/>
          </p:nvPr>
        </p:nvSpPr>
        <p:spPr/>
        <p:txBody>
          <a:bodyPr/>
          <a:lstStyle/>
          <a:p>
            <a:pPr marL="514350" indent="-514350">
              <a:buFont typeface="+mj-lt"/>
              <a:buAutoNum type="arabicPeriod"/>
            </a:pPr>
            <a:r>
              <a:rPr lang="en-US" dirty="0" smtClean="0"/>
              <a:t>Save the PDF (TN.pdf)</a:t>
            </a:r>
          </a:p>
          <a:p>
            <a:pPr marL="514350" indent="-514350">
              <a:buFont typeface="+mj-lt"/>
              <a:buAutoNum type="arabicPeriod"/>
            </a:pPr>
            <a:r>
              <a:rPr lang="en-US" dirty="0" smtClean="0"/>
              <a:t>Click </a:t>
            </a:r>
            <a:r>
              <a:rPr lang="en-US" b="1" dirty="0" smtClean="0"/>
              <a:t>Mark Found Scan Now</a:t>
            </a:r>
          </a:p>
          <a:p>
            <a:pPr marL="514350" indent="-514350">
              <a:buFont typeface="+mj-lt"/>
              <a:buAutoNum type="arabicPeriod"/>
            </a:pPr>
            <a:r>
              <a:rPr lang="en-US" dirty="0" smtClean="0"/>
              <a:t>When Odyssey appears, click </a:t>
            </a:r>
            <a:r>
              <a:rPr lang="en-US" b="1" dirty="0" smtClean="0"/>
              <a:t>Deliver</a:t>
            </a:r>
            <a:endParaRPr lang="en-US" b="1" dirty="0"/>
          </a:p>
        </p:txBody>
      </p:sp>
      <p:sp>
        <p:nvSpPr>
          <p:cNvPr id="6" name="Text Placeholder 5"/>
          <p:cNvSpPr>
            <a:spLocks noGrp="1"/>
          </p:cNvSpPr>
          <p:nvPr>
            <p:ph type="body" sz="quarter" idx="3"/>
          </p:nvPr>
        </p:nvSpPr>
        <p:spPr/>
        <p:txBody>
          <a:bodyPr/>
          <a:lstStyle/>
          <a:p>
            <a:r>
              <a:rPr lang="en-US" dirty="0" smtClean="0"/>
              <a:t>Non-Odyssey</a:t>
            </a:r>
            <a:endParaRPr lang="en-US" dirty="0"/>
          </a:p>
        </p:txBody>
      </p:sp>
      <p:sp>
        <p:nvSpPr>
          <p:cNvPr id="7" name="Content Placeholder 6"/>
          <p:cNvSpPr>
            <a:spLocks noGrp="1"/>
          </p:cNvSpPr>
          <p:nvPr>
            <p:ph sz="quarter" idx="4"/>
          </p:nvPr>
        </p:nvSpPr>
        <p:spPr/>
        <p:txBody>
          <a:bodyPr/>
          <a:lstStyle/>
          <a:p>
            <a:pPr marL="457200" indent="-457200">
              <a:buFont typeface="+mj-lt"/>
              <a:buAutoNum type="arabicPeriod"/>
            </a:pPr>
            <a:r>
              <a:rPr lang="en-US" dirty="0" smtClean="0"/>
              <a:t>Save the PDF (TN.pdf)</a:t>
            </a:r>
          </a:p>
          <a:p>
            <a:pPr marL="457200" indent="-457200">
              <a:buFont typeface="+mj-lt"/>
              <a:buAutoNum type="arabicPeriod"/>
            </a:pPr>
            <a:r>
              <a:rPr lang="en-US" dirty="0" smtClean="0"/>
              <a:t>Deliver via Email Routing or Article Exchange</a:t>
            </a:r>
          </a:p>
          <a:p>
            <a:pPr marL="457200" indent="-457200">
              <a:buFont typeface="+mj-lt"/>
              <a:buAutoNum type="arabicPeriod"/>
            </a:pPr>
            <a:r>
              <a:rPr lang="en-US" dirty="0" smtClean="0"/>
              <a:t>Click </a:t>
            </a:r>
            <a:r>
              <a:rPr lang="en-US" b="1" dirty="0" smtClean="0"/>
              <a:t>Mark Found</a:t>
            </a:r>
            <a:endParaRPr lang="en-US" b="1" dirty="0"/>
          </a:p>
        </p:txBody>
      </p:sp>
      <p:sp>
        <p:nvSpPr>
          <p:cNvPr id="4" name="TextBox 3"/>
          <p:cNvSpPr txBox="1"/>
          <p:nvPr/>
        </p:nvSpPr>
        <p:spPr>
          <a:xfrm>
            <a:off x="396240" y="4572000"/>
            <a:ext cx="8382000" cy="1569660"/>
          </a:xfrm>
          <a:prstGeom prst="rect">
            <a:avLst/>
          </a:prstGeom>
          <a:noFill/>
        </p:spPr>
        <p:txBody>
          <a:bodyPr wrap="square" rtlCol="0">
            <a:spAutoFit/>
          </a:bodyPr>
          <a:lstStyle/>
          <a:p>
            <a:r>
              <a:rPr lang="en-US" sz="2400" b="1" dirty="0"/>
              <a:t>No More…</a:t>
            </a:r>
          </a:p>
          <a:p>
            <a:pPr marL="285750" indent="-285750">
              <a:buFont typeface="Arial" pitchFamily="34" charset="0"/>
              <a:buChar char="•"/>
            </a:pPr>
            <a:r>
              <a:rPr lang="en-US" sz="2400" dirty="0" smtClean="0"/>
              <a:t>Printing (or avoiding printing) pull slips</a:t>
            </a:r>
          </a:p>
          <a:p>
            <a:pPr marL="285750" indent="-285750">
              <a:buFont typeface="Arial" pitchFamily="34" charset="0"/>
              <a:buChar char="•"/>
            </a:pPr>
            <a:r>
              <a:rPr lang="en-US" sz="2400" dirty="0" smtClean="0"/>
              <a:t>Update Stacks Search Results</a:t>
            </a:r>
          </a:p>
          <a:p>
            <a:pPr marL="285750" indent="-285750">
              <a:buFont typeface="Arial" pitchFamily="34" charset="0"/>
              <a:buChar char="•"/>
            </a:pPr>
            <a:r>
              <a:rPr lang="en-US" sz="2400" dirty="0" smtClean="0"/>
              <a:t>Arduous updating for non-Odyssey articles</a:t>
            </a:r>
            <a:endParaRPr lang="en-US" dirty="0"/>
          </a:p>
        </p:txBody>
      </p:sp>
    </p:spTree>
    <p:extLst>
      <p:ext uri="{BB962C8B-B14F-4D97-AF65-F5344CB8AC3E}">
        <p14:creationId xmlns:p14="http://schemas.microsoft.com/office/powerpoint/2010/main" val="398731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fad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fad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fad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fad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xEl>
                                              <p:pRg st="0" end="0"/>
                                            </p:txEl>
                                          </p:spTgt>
                                        </p:tgtEl>
                                        <p:attrNameLst>
                                          <p:attrName>style.visibility</p:attrName>
                                        </p:attrNameLst>
                                      </p:cBhvr>
                                      <p:to>
                                        <p:strVal val="visible"/>
                                      </p:to>
                                    </p:set>
                                    <p:animEffect transition="in" filter="fade">
                                      <p:cBhvr>
                                        <p:cTn id="47" dur="500"/>
                                        <p:tgtEl>
                                          <p:spTgt spid="4">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xEl>
                                              <p:pRg st="1" end="1"/>
                                            </p:txEl>
                                          </p:spTgt>
                                        </p:tgtEl>
                                        <p:attrNameLst>
                                          <p:attrName>style.visibility</p:attrName>
                                        </p:attrNameLst>
                                      </p:cBhvr>
                                      <p:to>
                                        <p:strVal val="visible"/>
                                      </p:to>
                                    </p:set>
                                    <p:animEffect transition="in" filter="fade">
                                      <p:cBhvr>
                                        <p:cTn id="52" dur="500"/>
                                        <p:tgtEl>
                                          <p:spTgt spid="4">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txEl>
                                              <p:pRg st="2" end="2"/>
                                            </p:txEl>
                                          </p:spTgt>
                                        </p:tgtEl>
                                        <p:attrNameLst>
                                          <p:attrName>style.visibility</p:attrName>
                                        </p:attrNameLst>
                                      </p:cBhvr>
                                      <p:to>
                                        <p:strVal val="visible"/>
                                      </p:to>
                                    </p:set>
                                    <p:animEffect transition="in" filter="fade">
                                      <p:cBhvr>
                                        <p:cTn id="57" dur="500"/>
                                        <p:tgtEl>
                                          <p:spTgt spid="4">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txEl>
                                              <p:pRg st="3" end="3"/>
                                            </p:txEl>
                                          </p:spTgt>
                                        </p:tgtEl>
                                        <p:attrNameLst>
                                          <p:attrName>style.visibility</p:attrName>
                                        </p:attrNameLst>
                                      </p:cBhvr>
                                      <p:to>
                                        <p:strVal val="visible"/>
                                      </p:to>
                                    </p:set>
                                    <p:animEffect transition="in" filter="fade">
                                      <p:cBhvr>
                                        <p:cTn id="6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3" grpId="0" build="p"/>
      <p:bldP spid="6" grpId="0" build="p"/>
      <p:bldP spid="7" grpId="0" build="p"/>
      <p:bldP spid="4"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Supports new OCLC Constant Data addresses</a:t>
            </a:r>
          </a:p>
          <a:p>
            <a:r>
              <a:rPr lang="en-US" dirty="0" smtClean="0"/>
              <a:t>Supports OCLC Alerts</a:t>
            </a:r>
          </a:p>
          <a:p>
            <a:r>
              <a:rPr lang="en-US" dirty="0" smtClean="0"/>
              <a:t>Added PMID and DOI fields to Transactions table</a:t>
            </a:r>
          </a:p>
          <a:p>
            <a:endParaRPr lang="en-US" dirty="0"/>
          </a:p>
        </p:txBody>
      </p:sp>
    </p:spTree>
    <p:extLst>
      <p:ext uri="{BB962C8B-B14F-4D97-AF65-F5344CB8AC3E}">
        <p14:creationId xmlns:p14="http://schemas.microsoft.com/office/powerpoint/2010/main" val="1141545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ILLiad</a:t>
            </a:r>
            <a:r>
              <a:rPr lang="en-US" dirty="0" smtClean="0"/>
              <a:t> 8.3</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00640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0"/>
            <a:ext cx="8534400" cy="2123658"/>
          </a:xfrm>
          <a:prstGeom prst="rect">
            <a:avLst/>
          </a:prstGeom>
        </p:spPr>
        <p:txBody>
          <a:bodyPr wrap="square">
            <a:spAutoFit/>
          </a:bodyPr>
          <a:lstStyle/>
          <a:p>
            <a:endParaRPr lang="en-US" dirty="0" smtClean="0"/>
          </a:p>
          <a:p>
            <a:pPr marL="342900" lvl="1" indent="-342900">
              <a:buFont typeface="Arial" pitchFamily="34" charset="0"/>
              <a:buChar char="•"/>
            </a:pPr>
            <a:r>
              <a:rPr lang="en-US" sz="2400" i="0" dirty="0" smtClean="0"/>
              <a:t>Smaller groups</a:t>
            </a:r>
          </a:p>
          <a:p>
            <a:pPr marL="342900" lvl="1" indent="-342900">
              <a:buFont typeface="Arial" pitchFamily="34" charset="0"/>
              <a:buChar char="•"/>
            </a:pPr>
            <a:r>
              <a:rPr lang="en-US" sz="2400" i="0" dirty="0" smtClean="0"/>
              <a:t>Quarterly User Group meetings vs. once a year allowing for easier follow-up</a:t>
            </a:r>
          </a:p>
          <a:p>
            <a:pPr marL="342900" lvl="1" indent="-342900">
              <a:buFont typeface="Arial" pitchFamily="34" charset="0"/>
              <a:buChar char="•"/>
            </a:pPr>
            <a:r>
              <a:rPr lang="en-US" sz="2400" i="0" dirty="0" smtClean="0"/>
              <a:t>Support of your peers</a:t>
            </a:r>
          </a:p>
          <a:p>
            <a:pPr marL="342900" lvl="1" indent="-342900">
              <a:buFont typeface="Arial" pitchFamily="34" charset="0"/>
              <a:buChar char="•"/>
            </a:pPr>
            <a:endParaRPr lang="en-US" dirty="0" smtClean="0"/>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609600" y="1295400"/>
            <a:ext cx="7467600" cy="584775"/>
          </a:xfrm>
          <a:prstGeom prst="rect">
            <a:avLst/>
          </a:prstGeom>
          <a:noFill/>
        </p:spPr>
        <p:txBody>
          <a:bodyPr wrap="square" rtlCol="0">
            <a:spAutoFit/>
          </a:bodyPr>
          <a:lstStyle/>
          <a:p>
            <a:r>
              <a:rPr lang="en-US" sz="3200" b="1" i="0" dirty="0" smtClean="0">
                <a:solidFill>
                  <a:srgbClr val="002060"/>
                </a:solidFill>
              </a:rPr>
              <a:t>Strengthen the Community</a:t>
            </a:r>
          </a:p>
        </p:txBody>
      </p:sp>
    </p:spTree>
    <p:extLst>
      <p:ext uri="{BB962C8B-B14F-4D97-AF65-F5344CB8AC3E}">
        <p14:creationId xmlns:p14="http://schemas.microsoft.com/office/powerpoint/2010/main" val="12749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Fully </a:t>
            </a:r>
            <a:r>
              <a:rPr lang="en-US" dirty="0" err="1" smtClean="0"/>
              <a:t>unicode</a:t>
            </a:r>
            <a:r>
              <a:rPr lang="en-US" dirty="0" smtClean="0"/>
              <a:t> compliant! Now displays non-Western characters instead of nonsense!</a:t>
            </a:r>
          </a:p>
          <a:p>
            <a:r>
              <a:rPr lang="en-US" b="1" dirty="0" smtClean="0"/>
              <a:t>Automated overdue notices!</a:t>
            </a:r>
          </a:p>
          <a:p>
            <a:r>
              <a:rPr lang="en-US" dirty="0" err="1" smtClean="0"/>
              <a:t>Addons</a:t>
            </a:r>
            <a:r>
              <a:rPr lang="en-US" dirty="0" smtClean="0"/>
              <a:t> can use NCIP for seamless circulation workflow</a:t>
            </a:r>
          </a:p>
          <a:p>
            <a:r>
              <a:rPr lang="en-US" dirty="0" smtClean="0"/>
              <a:t>Send Email now available option when viewing a queue</a:t>
            </a:r>
          </a:p>
          <a:p>
            <a:r>
              <a:rPr lang="en-US" dirty="0" smtClean="0"/>
              <a:t>Print user and lender address records</a:t>
            </a:r>
          </a:p>
          <a:p>
            <a:r>
              <a:rPr lang="en-US" dirty="0" smtClean="0"/>
              <a:t>New format for request notes (text area)</a:t>
            </a:r>
          </a:p>
          <a:p>
            <a:r>
              <a:rPr lang="en-US" dirty="0" smtClean="0"/>
              <a:t>Mobile webpage CSS</a:t>
            </a:r>
          </a:p>
        </p:txBody>
      </p:sp>
    </p:spTree>
    <p:extLst>
      <p:ext uri="{BB962C8B-B14F-4D97-AF65-F5344CB8AC3E}">
        <p14:creationId xmlns:p14="http://schemas.microsoft.com/office/powerpoint/2010/main" val="18040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Server </a:t>
            </a:r>
            <a:r>
              <a:rPr lang="en-US" dirty="0" err="1" smtClean="0"/>
              <a:t>Addons</a:t>
            </a:r>
            <a:r>
              <a:rPr lang="en-US" dirty="0" smtClean="0"/>
              <a:t> allow advanced routing and workflow options</a:t>
            </a:r>
          </a:p>
          <a:p>
            <a:pPr lvl="1"/>
            <a:r>
              <a:rPr lang="en-US" dirty="0" smtClean="0"/>
              <a:t>Run on the server, created in the Customization Manager</a:t>
            </a:r>
          </a:p>
          <a:p>
            <a:pPr lvl="1"/>
            <a:r>
              <a:rPr lang="en-US" dirty="0" smtClean="0"/>
              <a:t>Route requests (beats compound routing rules)</a:t>
            </a:r>
          </a:p>
          <a:p>
            <a:pPr lvl="1"/>
            <a:r>
              <a:rPr lang="en-US" dirty="0" smtClean="0"/>
              <a:t>Add notes</a:t>
            </a:r>
          </a:p>
          <a:p>
            <a:pPr lvl="1"/>
            <a:r>
              <a:rPr lang="en-US" dirty="0" smtClean="0"/>
              <a:t>Send emails</a:t>
            </a:r>
          </a:p>
          <a:p>
            <a:pPr lvl="1"/>
            <a:r>
              <a:rPr lang="en-US" dirty="0" smtClean="0"/>
              <a:t>Flag requests</a:t>
            </a:r>
          </a:p>
          <a:p>
            <a:pPr lvl="1"/>
            <a:r>
              <a:rPr lang="en-US" dirty="0" smtClean="0"/>
              <a:t>Update OCLC records</a:t>
            </a:r>
          </a:p>
          <a:p>
            <a:pPr lvl="1"/>
            <a:r>
              <a:rPr lang="en-US" dirty="0" smtClean="0"/>
              <a:t>Save transactions</a:t>
            </a:r>
          </a:p>
        </p:txBody>
      </p:sp>
    </p:spTree>
    <p:extLst>
      <p:ext uri="{BB962C8B-B14F-4D97-AF65-F5344CB8AC3E}">
        <p14:creationId xmlns:p14="http://schemas.microsoft.com/office/powerpoint/2010/main" val="429204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500"/>
                                        <p:tgtEl>
                                          <p:spTgt spid="3">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466850"/>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533400" y="5448300"/>
            <a:ext cx="8229600" cy="1219200"/>
          </a:xfrm>
          <a:solidFill>
            <a:schemeClr val="bg1"/>
          </a:solidFill>
        </p:spPr>
        <p:txBody>
          <a:bodyPr/>
          <a:lstStyle/>
          <a:p>
            <a:r>
              <a:rPr lang="en-US" dirty="0" smtClean="0"/>
              <a:t>Email templates can be shared via Customization Manager</a:t>
            </a:r>
          </a:p>
          <a:p>
            <a:pPr marL="0" indent="0">
              <a:buNone/>
            </a:pPr>
            <a:endParaRPr lang="en-US" dirty="0" smtClean="0"/>
          </a:p>
        </p:txBody>
      </p:sp>
    </p:spTree>
    <p:extLst>
      <p:ext uri="{BB962C8B-B14F-4D97-AF65-F5344CB8AC3E}">
        <p14:creationId xmlns:p14="http://schemas.microsoft.com/office/powerpoint/2010/main" val="406872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“Logon to Web” feature allows you to navigate a user’s web interface</a:t>
            </a:r>
          </a:p>
          <a:p>
            <a:pPr lvl="1"/>
            <a:r>
              <a:rPr lang="en-US" dirty="0" smtClean="0"/>
              <a:t>You can see what they see</a:t>
            </a:r>
          </a:p>
          <a:p>
            <a:pPr lvl="1"/>
            <a:r>
              <a:rPr lang="en-US" dirty="0" smtClean="0"/>
              <a:t>Perfect for guiding patrons through their accounts over the phone</a:t>
            </a:r>
          </a:p>
        </p:txBody>
      </p:sp>
    </p:spTree>
    <p:extLst>
      <p:ext uri="{BB962C8B-B14F-4D97-AF65-F5344CB8AC3E}">
        <p14:creationId xmlns:p14="http://schemas.microsoft.com/office/powerpoint/2010/main" val="131067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http://prometheus.atlas-sys.com</a:t>
            </a:r>
            <a:endParaRPr lang="en-US" sz="3600" dirty="0"/>
          </a:p>
        </p:txBody>
      </p:sp>
      <p:sp>
        <p:nvSpPr>
          <p:cNvPr id="5" name="Text Placeholder 4"/>
          <p:cNvSpPr>
            <a:spLocks noGrp="1"/>
          </p:cNvSpPr>
          <p:nvPr>
            <p:ph type="body" idx="1"/>
          </p:nvPr>
        </p:nvSpPr>
        <p:spPr/>
        <p:txBody>
          <a:bodyPr/>
          <a:lstStyle/>
          <a:p>
            <a:r>
              <a:rPr lang="en-US" dirty="0" smtClean="0"/>
              <a:t>You can view all of the release notes at:</a:t>
            </a:r>
            <a:endParaRPr lang="en-US" dirty="0"/>
          </a:p>
        </p:txBody>
      </p:sp>
    </p:spTree>
    <p:extLst>
      <p:ext uri="{BB962C8B-B14F-4D97-AF65-F5344CB8AC3E}">
        <p14:creationId xmlns:p14="http://schemas.microsoft.com/office/powerpoint/2010/main" val="4186058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7353" y="2133600"/>
            <a:ext cx="8534400" cy="3447098"/>
          </a:xfrm>
          <a:prstGeom prst="rect">
            <a:avLst/>
          </a:prstGeom>
        </p:spPr>
        <p:txBody>
          <a:bodyPr wrap="square">
            <a:spAutoFit/>
          </a:bodyPr>
          <a:lstStyle/>
          <a:p>
            <a:endParaRPr lang="en-US" dirty="0" smtClean="0"/>
          </a:p>
          <a:p>
            <a:pPr marL="285750" lvl="1" indent="-342900">
              <a:buFont typeface="Arial" pitchFamily="34" charset="0"/>
              <a:buChar char="•"/>
            </a:pPr>
            <a:r>
              <a:rPr lang="en-US" sz="2000" b="1" i="0" dirty="0" smtClean="0">
                <a:solidFill>
                  <a:srgbClr val="002060"/>
                </a:solidFill>
              </a:rPr>
              <a:t>Learning </a:t>
            </a:r>
            <a:r>
              <a:rPr lang="en-US" sz="2000" i="0" dirty="0" smtClean="0"/>
              <a:t>- User Group participation</a:t>
            </a:r>
          </a:p>
          <a:p>
            <a:pPr marL="285750" lvl="1" indent="-342900">
              <a:buFont typeface="Arial" pitchFamily="34" charset="0"/>
              <a:buChar char="•"/>
            </a:pPr>
            <a:endParaRPr lang="en-US" sz="2000" i="0" dirty="0" smtClean="0"/>
          </a:p>
          <a:p>
            <a:pPr marL="1200150" lvl="3" indent="-342900">
              <a:buFont typeface="Arial" pitchFamily="34" charset="0"/>
              <a:buChar char="•"/>
            </a:pPr>
            <a:r>
              <a:rPr lang="en-US" sz="2000" i="0" dirty="0" smtClean="0"/>
              <a:t>Make sure the group works for you</a:t>
            </a:r>
          </a:p>
          <a:p>
            <a:pPr marL="1657350" lvl="4" indent="-342900">
              <a:buFont typeface="Arial" pitchFamily="34" charset="0"/>
              <a:buChar char="•"/>
            </a:pPr>
            <a:r>
              <a:rPr lang="en-US" sz="2000" i="0" dirty="0" smtClean="0"/>
              <a:t>Call for volunteers</a:t>
            </a:r>
          </a:p>
          <a:p>
            <a:pPr marL="1657350" lvl="4" indent="-342900">
              <a:buFont typeface="Arial" pitchFamily="34" charset="0"/>
              <a:buChar char="•"/>
            </a:pPr>
            <a:endParaRPr lang="en-US" sz="2000" i="0" dirty="0" smtClean="0"/>
          </a:p>
          <a:p>
            <a:pPr marL="1200150" lvl="3" indent="-342900">
              <a:buFont typeface="Arial" pitchFamily="34" charset="0"/>
              <a:buChar char="•"/>
            </a:pPr>
            <a:r>
              <a:rPr lang="en-US" sz="2000" i="0" dirty="0" smtClean="0"/>
              <a:t>Presentation/publishing opportunities</a:t>
            </a:r>
          </a:p>
          <a:p>
            <a:pPr marL="1200150" lvl="3" indent="-342900"/>
            <a:endParaRPr lang="en-US" sz="2000" i="0" dirty="0" smtClean="0"/>
          </a:p>
          <a:p>
            <a:pPr marL="1200150" lvl="3" indent="-342900">
              <a:buFont typeface="Arial" pitchFamily="34" charset="0"/>
              <a:buChar char="•"/>
            </a:pPr>
            <a:r>
              <a:rPr lang="en-US" sz="2000" i="0" dirty="0" smtClean="0"/>
              <a:t>Professional development</a:t>
            </a:r>
          </a:p>
          <a:p>
            <a:pPr marL="1200150" lvl="3" indent="-342900">
              <a:buFont typeface="Arial" pitchFamily="34" charset="0"/>
              <a:buChar char="•"/>
            </a:pPr>
            <a:endParaRPr lang="en-US" sz="2000" i="0" dirty="0" smtClean="0"/>
          </a:p>
          <a:p>
            <a:pPr marL="1200150" lvl="3" indent="-342900">
              <a:buFont typeface="Arial" pitchFamily="34" charset="0"/>
              <a:buChar char="•"/>
            </a:pPr>
            <a:r>
              <a:rPr lang="en-US" sz="2000" i="0" dirty="0" smtClean="0"/>
              <a:t>Work closely with mentors &amp; peers</a:t>
            </a:r>
          </a:p>
        </p:txBody>
      </p:sp>
      <p:grpSp>
        <p:nvGrpSpPr>
          <p:cNvPr id="3" name="Group 21"/>
          <p:cNvGrpSpPr>
            <a:grpSpLocks/>
          </p:cNvGrpSpPr>
          <p:nvPr/>
        </p:nvGrpSpPr>
        <p:grpSpPr bwMode="auto">
          <a:xfrm>
            <a:off x="0" y="-152400"/>
            <a:ext cx="9144000" cy="1377950"/>
            <a:chOff x="0" y="-152400"/>
            <a:chExt cx="9144000" cy="1377950"/>
          </a:xfrm>
        </p:grpSpPr>
        <p:grpSp>
          <p:nvGrpSpPr>
            <p:cNvPr id="4" name="Group 16"/>
            <p:cNvGrpSpPr>
              <a:grpSpLocks/>
            </p:cNvGrpSpPr>
            <p:nvPr/>
          </p:nvGrpSpPr>
          <p:grpSpPr bwMode="auto">
            <a:xfrm>
              <a:off x="0" y="-152400"/>
              <a:ext cx="9144000" cy="1377950"/>
              <a:chOff x="0" y="-152400"/>
              <a:chExt cx="9144000" cy="1377950"/>
            </a:xfrm>
          </p:grpSpPr>
          <p:sp>
            <p:nvSpPr>
              <p:cNvPr id="6"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7"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5"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381000" y="1295400"/>
            <a:ext cx="7696200" cy="461665"/>
          </a:xfrm>
          <a:prstGeom prst="rect">
            <a:avLst/>
          </a:prstGeom>
          <a:noFill/>
        </p:spPr>
        <p:txBody>
          <a:bodyPr wrap="square" rtlCol="0">
            <a:spAutoFit/>
          </a:bodyPr>
          <a:lstStyle/>
          <a:p>
            <a:pPr marL="0" lvl="1"/>
            <a:r>
              <a:rPr lang="en-US" sz="2400" b="1" i="0" dirty="0" smtClean="0">
                <a:solidFill>
                  <a:srgbClr val="002060"/>
                </a:solidFill>
              </a:rPr>
              <a:t>Promote collaborative learning and relationships</a:t>
            </a:r>
          </a:p>
        </p:txBody>
      </p:sp>
      <p:pic>
        <p:nvPicPr>
          <p:cNvPr id="9" name="Picture 8" descr="http://kemelife.files.wordpress.com/2011/12/teamwork-gold-pieces-of-puzzle.jpg"/>
          <p:cNvPicPr>
            <a:picLocks noChangeAspect="1" noChangeArrowheads="1"/>
          </p:cNvPicPr>
          <p:nvPr/>
        </p:nvPicPr>
        <p:blipFill>
          <a:blip r:embed="rId4" cstate="print"/>
          <a:srcRect/>
          <a:stretch>
            <a:fillRect/>
          </a:stretch>
        </p:blipFill>
        <p:spPr bwMode="auto">
          <a:xfrm>
            <a:off x="6096000" y="2971800"/>
            <a:ext cx="2438400" cy="24384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862954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1"/>
          <p:cNvGrpSpPr>
            <a:grpSpLocks/>
          </p:cNvGrpSpPr>
          <p:nvPr/>
        </p:nvGrpSpPr>
        <p:grpSpPr bwMode="auto">
          <a:xfrm>
            <a:off x="0" y="-152400"/>
            <a:ext cx="9144000" cy="1377950"/>
            <a:chOff x="0" y="-152400"/>
            <a:chExt cx="9144000" cy="1377950"/>
          </a:xfrm>
        </p:grpSpPr>
        <p:grpSp>
          <p:nvGrpSpPr>
            <p:cNvPr id="3" name="Group 16"/>
            <p:cNvGrpSpPr>
              <a:grpSpLocks/>
            </p:cNvGrpSpPr>
            <p:nvPr/>
          </p:nvGrpSpPr>
          <p:grpSpPr bwMode="auto">
            <a:xfrm>
              <a:off x="0" y="-152400"/>
              <a:ext cx="9144000" cy="1377950"/>
              <a:chOff x="0" y="-152400"/>
              <a:chExt cx="9144000" cy="1377950"/>
            </a:xfrm>
          </p:grpSpPr>
          <p:sp>
            <p:nvSpPr>
              <p:cNvPr id="5" name="Rectangle 15"/>
              <p:cNvSpPr>
                <a:spLocks noChangeArrowheads="1"/>
              </p:cNvSpPr>
              <p:nvPr/>
            </p:nvSpPr>
            <p:spPr bwMode="auto">
              <a:xfrm>
                <a:off x="0" y="0"/>
                <a:ext cx="9144000" cy="914400"/>
              </a:xfrm>
              <a:prstGeom prst="rect">
                <a:avLst/>
              </a:prstGeom>
              <a:solidFill>
                <a:srgbClr val="383855"/>
              </a:solidFill>
              <a:ln w="9525">
                <a:noFill/>
                <a:miter lim="800000"/>
                <a:headEnd/>
                <a:tailEnd/>
              </a:ln>
              <a:effectLst>
                <a:outerShdw dist="25400" dir="5400000" algn="ctr" rotWithShape="0">
                  <a:srgbClr val="808080"/>
                </a:outerShdw>
              </a:effectLst>
            </p:spPr>
            <p:txBody>
              <a:bodyPr wrap="none" anchor="ctr"/>
              <a:lstStyle/>
              <a:p>
                <a:pPr algn="l" rtl="0" eaLnBrk="0" fontAlgn="base" hangingPunct="0">
                  <a:spcBef>
                    <a:spcPct val="0"/>
                  </a:spcBef>
                  <a:spcAft>
                    <a:spcPct val="0"/>
                  </a:spcAft>
                  <a:buFontTx/>
                  <a:buChar char="•"/>
                  <a:defRPr/>
                </a:pPr>
                <a:endParaRPr lang="en-US" sz="3200" dirty="0">
                  <a:solidFill>
                    <a:srgbClr val="000000"/>
                  </a:solidFill>
                  <a:latin typeface="Arial" charset="0"/>
                  <a:ea typeface="ＭＳ Ｐゴシック" pitchFamily="-32" charset="-128"/>
                </a:endParaRPr>
              </a:p>
            </p:txBody>
          </p:sp>
          <p:pic>
            <p:nvPicPr>
              <p:cNvPr id="6" name="Picture 20" descr="IDS final logo for PP"/>
              <p:cNvPicPr>
                <a:picLocks noChangeAspect="1" noChangeArrowheads="1"/>
              </p:cNvPicPr>
              <p:nvPr/>
            </p:nvPicPr>
            <p:blipFill>
              <a:blip r:embed="rId3" cstate="print">
                <a:clrChange>
                  <a:clrFrom>
                    <a:srgbClr val="41415D"/>
                  </a:clrFrom>
                  <a:clrTo>
                    <a:srgbClr val="41415D">
                      <a:alpha val="0"/>
                    </a:srgbClr>
                  </a:clrTo>
                </a:clrChange>
              </a:blip>
              <a:srcRect/>
              <a:stretch>
                <a:fillRect/>
              </a:stretch>
            </p:blipFill>
            <p:spPr bwMode="auto">
              <a:xfrm>
                <a:off x="152400" y="-152400"/>
                <a:ext cx="2819400" cy="1377950"/>
              </a:xfrm>
              <a:prstGeom prst="rect">
                <a:avLst/>
              </a:prstGeom>
              <a:noFill/>
              <a:ln w="9525">
                <a:noFill/>
                <a:miter lim="800000"/>
                <a:headEnd/>
                <a:tailEnd/>
              </a:ln>
            </p:spPr>
          </p:pic>
        </p:grpSp>
        <p:cxnSp>
          <p:nvCxnSpPr>
            <p:cNvPr id="4" name="Straight Connector 23"/>
            <p:cNvCxnSpPr>
              <a:cxnSpLocks noChangeShapeType="1"/>
            </p:cNvCxnSpPr>
            <p:nvPr/>
          </p:nvCxnSpPr>
          <p:spPr bwMode="auto">
            <a:xfrm>
              <a:off x="0" y="914400"/>
              <a:ext cx="9144000" cy="1588"/>
            </a:xfrm>
            <a:prstGeom prst="line">
              <a:avLst/>
            </a:prstGeom>
            <a:noFill/>
            <a:ln w="41275" algn="ctr">
              <a:solidFill>
                <a:srgbClr val="41405C"/>
              </a:solidFill>
              <a:round/>
              <a:headEnd/>
              <a:tailEnd/>
            </a:ln>
          </p:spPr>
        </p:cxnSp>
      </p:grpSp>
      <p:sp>
        <p:nvSpPr>
          <p:cNvPr id="8" name="TextBox 7"/>
          <p:cNvSpPr txBox="1"/>
          <p:nvPr/>
        </p:nvSpPr>
        <p:spPr>
          <a:xfrm>
            <a:off x="533400" y="1905000"/>
            <a:ext cx="8153400" cy="738664"/>
          </a:xfrm>
          <a:prstGeom prst="rect">
            <a:avLst/>
          </a:prstGeom>
          <a:noFill/>
        </p:spPr>
        <p:txBody>
          <a:bodyPr wrap="square" rtlCol="0">
            <a:spAutoFit/>
          </a:bodyPr>
          <a:lstStyle/>
          <a:p>
            <a:pPr marL="285750" lvl="1" indent="-342900"/>
            <a:r>
              <a:rPr lang="en-US" b="1" i="0" dirty="0" smtClean="0">
                <a:solidFill>
                  <a:srgbClr val="002060"/>
                </a:solidFill>
              </a:rPr>
              <a:t>Building stronger relationships </a:t>
            </a:r>
            <a:r>
              <a:rPr lang="en-US" i="0" dirty="0" smtClean="0"/>
              <a:t>- An opportunity for everyone to learn</a:t>
            </a:r>
          </a:p>
          <a:p>
            <a:endParaRPr lang="en-US" sz="2400" i="0" dirty="0"/>
          </a:p>
        </p:txBody>
      </p:sp>
      <p:sp>
        <p:nvSpPr>
          <p:cNvPr id="9" name="TextBox 8"/>
          <p:cNvSpPr txBox="1"/>
          <p:nvPr/>
        </p:nvSpPr>
        <p:spPr>
          <a:xfrm>
            <a:off x="990600" y="2443877"/>
            <a:ext cx="5410200" cy="2585323"/>
          </a:xfrm>
          <a:prstGeom prst="rect">
            <a:avLst/>
          </a:prstGeom>
          <a:noFill/>
        </p:spPr>
        <p:txBody>
          <a:bodyPr wrap="square" rtlCol="0">
            <a:spAutoFit/>
          </a:bodyPr>
          <a:lstStyle/>
          <a:p>
            <a:pPr>
              <a:buFont typeface="Arial" pitchFamily="34" charset="0"/>
              <a:buChar char="•"/>
            </a:pPr>
            <a:r>
              <a:rPr lang="en-US" i="0" dirty="0" smtClean="0"/>
              <a:t>Partner up</a:t>
            </a:r>
          </a:p>
          <a:p>
            <a:pPr>
              <a:buFont typeface="Arial" pitchFamily="34" charset="0"/>
              <a:buChar char="•"/>
            </a:pPr>
            <a:endParaRPr lang="en-US" i="0" dirty="0" smtClean="0"/>
          </a:p>
          <a:p>
            <a:pPr>
              <a:buFont typeface="Arial" pitchFamily="34" charset="0"/>
              <a:buChar char="•"/>
            </a:pPr>
            <a:r>
              <a:rPr lang="en-US" i="0" dirty="0" smtClean="0"/>
              <a:t>Purpose of partnering up</a:t>
            </a:r>
          </a:p>
          <a:p>
            <a:pPr lvl="1">
              <a:buFont typeface="Arial" pitchFamily="34" charset="0"/>
              <a:buChar char="•"/>
            </a:pPr>
            <a:r>
              <a:rPr lang="en-US" i="0" dirty="0" smtClean="0"/>
              <a:t>Get to know your fellow </a:t>
            </a:r>
            <a:r>
              <a:rPr lang="en-US" i="0" dirty="0" err="1" smtClean="0"/>
              <a:t>ILLers</a:t>
            </a:r>
            <a:endParaRPr lang="en-US" i="0" dirty="0" smtClean="0"/>
          </a:p>
          <a:p>
            <a:pPr lvl="1">
              <a:buFont typeface="Arial" pitchFamily="34" charset="0"/>
              <a:buChar char="•"/>
            </a:pPr>
            <a:r>
              <a:rPr lang="en-US" i="0" dirty="0" smtClean="0"/>
              <a:t>A visit!</a:t>
            </a:r>
          </a:p>
          <a:p>
            <a:pPr lvl="2">
              <a:buFont typeface="Arial" pitchFamily="34" charset="0"/>
              <a:buChar char="•"/>
            </a:pPr>
            <a:r>
              <a:rPr lang="en-US" i="0" dirty="0" smtClean="0"/>
              <a:t>Virtual or in-person</a:t>
            </a:r>
          </a:p>
          <a:p>
            <a:pPr lvl="1">
              <a:buFont typeface="Arial" pitchFamily="34" charset="0"/>
              <a:buChar char="•"/>
            </a:pPr>
            <a:r>
              <a:rPr lang="en-US" i="0" dirty="0" smtClean="0"/>
              <a:t>Check out their workflow</a:t>
            </a:r>
          </a:p>
          <a:p>
            <a:pPr lvl="1">
              <a:buFont typeface="Arial" pitchFamily="34" charset="0"/>
              <a:buChar char="•"/>
            </a:pPr>
            <a:r>
              <a:rPr lang="en-US" i="0" dirty="0" smtClean="0"/>
              <a:t>Check out their office</a:t>
            </a:r>
          </a:p>
          <a:p>
            <a:pPr lvl="1">
              <a:buFont typeface="Arial" pitchFamily="34" charset="0"/>
              <a:buChar char="•"/>
            </a:pPr>
            <a:r>
              <a:rPr lang="en-US" i="0" dirty="0" smtClean="0"/>
              <a:t>Emails, templates, packaging, and more!</a:t>
            </a:r>
            <a:endParaRPr lang="en-US" i="0" dirty="0"/>
          </a:p>
        </p:txBody>
      </p:sp>
      <p:sp>
        <p:nvSpPr>
          <p:cNvPr id="10" name="TextBox 9"/>
          <p:cNvSpPr txBox="1"/>
          <p:nvPr/>
        </p:nvSpPr>
        <p:spPr>
          <a:xfrm>
            <a:off x="457200" y="1295400"/>
            <a:ext cx="7696200" cy="461665"/>
          </a:xfrm>
          <a:prstGeom prst="rect">
            <a:avLst/>
          </a:prstGeom>
          <a:noFill/>
        </p:spPr>
        <p:txBody>
          <a:bodyPr wrap="square" rtlCol="0">
            <a:spAutoFit/>
          </a:bodyPr>
          <a:lstStyle/>
          <a:p>
            <a:pPr marL="0" lvl="1"/>
            <a:r>
              <a:rPr lang="en-US" sz="2400" b="1" i="0" dirty="0" smtClean="0">
                <a:solidFill>
                  <a:srgbClr val="002060"/>
                </a:solidFill>
              </a:rPr>
              <a:t>Promote collaborative learning and relationships</a:t>
            </a:r>
          </a:p>
        </p:txBody>
      </p:sp>
      <p:pic>
        <p:nvPicPr>
          <p:cNvPr id="15364" name="Picture 4" descr="http://3.bp.blogspot.com/_MaK1WlvmvN0/SvQpvpNqncI/AAAAAAAAAXQ/mEVKntbvi3A/s320/dory+and+marlin.jpg"/>
          <p:cNvPicPr>
            <a:picLocks noChangeAspect="1" noChangeArrowheads="1"/>
          </p:cNvPicPr>
          <p:nvPr/>
        </p:nvPicPr>
        <p:blipFill>
          <a:blip r:embed="rId4" cstate="print"/>
          <a:srcRect/>
          <a:stretch>
            <a:fillRect/>
          </a:stretch>
        </p:blipFill>
        <p:spPr bwMode="auto">
          <a:xfrm>
            <a:off x="6172200" y="2702303"/>
            <a:ext cx="2362200" cy="2362200"/>
          </a:xfrm>
          <a:prstGeom prst="rect">
            <a:avLst/>
          </a:prstGeom>
          <a:ln>
            <a:noFill/>
          </a:ln>
          <a:effectLst>
            <a:outerShdw blurRad="190500" algn="tl" rotWithShape="0">
              <a:srgbClr val="000000">
                <a:alpha val="70000"/>
              </a:srgbClr>
            </a:outerShdw>
          </a:effectLst>
        </p:spPr>
      </p:pic>
      <p:pic>
        <p:nvPicPr>
          <p:cNvPr id="14" name="Picture 2" descr="C:\Documents and Settings\csisak5\My Documents\My Pictures\2011 August - Student Pictures\2011 August - Student Pictures 043.jpg"/>
          <p:cNvPicPr>
            <a:picLocks noChangeAspect="1" noChangeArrowheads="1"/>
          </p:cNvPicPr>
          <p:nvPr/>
        </p:nvPicPr>
        <p:blipFill>
          <a:blip r:embed="rId5" cstate="print"/>
          <a:srcRect l="3810" t="2857" r="6667"/>
          <a:stretch>
            <a:fillRect/>
          </a:stretch>
        </p:blipFill>
        <p:spPr bwMode="auto">
          <a:xfrm>
            <a:off x="2895600" y="5421009"/>
            <a:ext cx="1600200" cy="1157591"/>
          </a:xfrm>
          <a:prstGeom prst="rect">
            <a:avLst/>
          </a:prstGeom>
          <a:ln>
            <a:noFill/>
          </a:ln>
          <a:effectLst>
            <a:outerShdw blurRad="190500" algn="tl" rotWithShape="0">
              <a:srgbClr val="000000">
                <a:alpha val="70000"/>
              </a:srgbClr>
            </a:outerShdw>
          </a:effectLst>
        </p:spPr>
      </p:pic>
      <p:pic>
        <p:nvPicPr>
          <p:cNvPr id="15" name="Picture 1" descr="\\Naz-fs3\group\Illiad\Pictures\2011 August - Student Pictures 079.jpg"/>
          <p:cNvPicPr>
            <a:picLocks noChangeAspect="1" noChangeArrowheads="1"/>
          </p:cNvPicPr>
          <p:nvPr/>
        </p:nvPicPr>
        <p:blipFill>
          <a:blip r:embed="rId6" cstate="print"/>
          <a:srcRect/>
          <a:stretch>
            <a:fillRect/>
          </a:stretch>
        </p:blipFill>
        <p:spPr bwMode="auto">
          <a:xfrm>
            <a:off x="838200" y="5410200"/>
            <a:ext cx="1752600" cy="1168400"/>
          </a:xfrm>
          <a:prstGeom prst="rect">
            <a:avLst/>
          </a:prstGeom>
          <a:ln>
            <a:noFill/>
          </a:ln>
          <a:effectLst>
            <a:outerShdw blurRad="190500" algn="tl" rotWithShape="0">
              <a:srgbClr val="000000">
                <a:alpha val="70000"/>
              </a:srgbClr>
            </a:outerShdw>
          </a:effectLst>
        </p:spPr>
      </p:pic>
      <p:pic>
        <p:nvPicPr>
          <p:cNvPr id="16" name="Picture 2"/>
          <p:cNvPicPr>
            <a:picLocks noChangeAspect="1" noChangeArrowheads="1"/>
          </p:cNvPicPr>
          <p:nvPr/>
        </p:nvPicPr>
        <p:blipFill>
          <a:blip r:embed="rId7" cstate="print"/>
          <a:srcRect l="10445" t="19569" r="39171" b="3718"/>
          <a:stretch>
            <a:fillRect/>
          </a:stretch>
        </p:blipFill>
        <p:spPr bwMode="auto">
          <a:xfrm>
            <a:off x="4953000" y="5410199"/>
            <a:ext cx="1089926" cy="1302595"/>
          </a:xfrm>
          <a:prstGeom prst="rect">
            <a:avLst/>
          </a:prstGeom>
          <a:ln>
            <a:noFill/>
          </a:ln>
          <a:effectLst>
            <a:outerShdw blurRad="190500" algn="tl" rotWithShape="0">
              <a:srgbClr val="000000">
                <a:alpha val="70000"/>
              </a:srgbClr>
            </a:outerShdw>
          </a:effectLst>
        </p:spPr>
      </p:pic>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15583" y="5410200"/>
            <a:ext cx="1692839" cy="13025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00345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a:themeElements>
    <a:clrScheme name="Custom 352">
      <a:dk1>
        <a:srgbClr val="333333"/>
      </a:dk1>
      <a:lt1>
        <a:srgbClr val="FFFFFF"/>
      </a:lt1>
      <a:dk2>
        <a:srgbClr val="800000"/>
      </a:dk2>
      <a:lt2>
        <a:srgbClr val="CCCCCC"/>
      </a:lt2>
      <a:accent1>
        <a:srgbClr val="0E427E"/>
      </a:accent1>
      <a:accent2>
        <a:srgbClr val="C5AF48"/>
      </a:accent2>
      <a:accent3>
        <a:srgbClr val="327C56"/>
      </a:accent3>
      <a:accent4>
        <a:srgbClr val="387B7D"/>
      </a:accent4>
      <a:accent5>
        <a:srgbClr val="BA7436"/>
      </a:accent5>
      <a:accent6>
        <a:srgbClr val="804000"/>
      </a:accent6>
      <a:hlink>
        <a:srgbClr val="1D6B8D"/>
      </a:hlink>
      <a:folHlink>
        <a:srgbClr val="103B4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6.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7.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3623</Words>
  <Application>Microsoft Office PowerPoint</Application>
  <PresentationFormat>On-screen Show (4:3)</PresentationFormat>
  <Paragraphs>599</Paragraphs>
  <Slides>74</Slides>
  <Notes>34</Notes>
  <HiddenSlides>0</HiddenSlides>
  <MMClips>0</MMClips>
  <ScaleCrop>false</ScaleCrop>
  <HeadingPairs>
    <vt:vector size="4" baseType="variant">
      <vt:variant>
        <vt:lpstr>Theme</vt:lpstr>
      </vt:variant>
      <vt:variant>
        <vt:i4>6</vt:i4>
      </vt:variant>
      <vt:variant>
        <vt:lpstr>Slide Titles</vt:lpstr>
      </vt:variant>
      <vt:variant>
        <vt:i4>74</vt:i4>
      </vt:variant>
    </vt:vector>
  </HeadingPairs>
  <TitlesOfParts>
    <vt:vector size="80" baseType="lpstr">
      <vt:lpstr/>
      <vt:lpstr/>
      <vt:lpstr>Oriel</vt:lpstr>
      <vt:lpstr>Office Theme</vt:lpstr>
      <vt:lpstr>Slipstream</vt:lpstr>
      <vt:lpstr>Solstice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Why Addons?</vt:lpstr>
      <vt:lpstr>Best Practices: Addons</vt:lpstr>
      <vt:lpstr>Best Practices: Addons</vt:lpstr>
      <vt:lpstr>Best Practices: Addons</vt:lpstr>
      <vt:lpstr>Best Practices: Addons</vt:lpstr>
      <vt:lpstr>Best Practices: Addons</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Let’s implement AE together!</vt:lpstr>
      <vt:lpstr>OCLC Article Exchange</vt:lpstr>
      <vt:lpstr>What is OCLC Article Exchange?</vt:lpstr>
      <vt:lpstr>Remember Your ILL Karma</vt:lpstr>
      <vt:lpstr>Why Should I Use OCLC’s Article Exchange?</vt:lpstr>
      <vt:lpstr>Three Easy Steps to Implementation</vt:lpstr>
      <vt:lpstr>1. The Article Exchange Addon</vt:lpstr>
      <vt:lpstr>2. Email Routing Notifies borrowing library that their document is available for download.</vt:lpstr>
      <vt:lpstr>3. Routing Rule Keep it Green!  Avoid printing pull slips. Requests are automatically routed to “Request Finished” status.</vt:lpstr>
      <vt:lpstr>ILLiad Tutorial</vt:lpstr>
      <vt:lpstr>Give it a Try!</vt:lpstr>
      <vt:lpstr>Troubleshooting Print Templates</vt:lpstr>
      <vt:lpstr>Old verses New</vt:lpstr>
      <vt:lpstr>Why Change?</vt:lpstr>
      <vt:lpstr>Why change?</vt:lpstr>
      <vt:lpstr>Why Change?</vt:lpstr>
      <vt:lpstr>Getting Started</vt:lpstr>
      <vt:lpstr>LegacyQueue$ versus PrintQueue$</vt:lpstr>
      <vt:lpstr>Answered yes? </vt:lpstr>
      <vt:lpstr>Remember, just say ‘No’</vt:lpstr>
      <vt:lpstr>PowerPoint Presentation</vt:lpstr>
      <vt:lpstr>PowerPoint Presentation</vt:lpstr>
      <vt:lpstr>PowerPoint Presentation</vt:lpstr>
      <vt:lpstr>PowerPoint Presentation</vt:lpstr>
      <vt:lpstr>PowerPoint Presentation</vt:lpstr>
      <vt:lpstr>PowerPoint Presentation</vt:lpstr>
      <vt:lpstr>Don’t forget:</vt:lpstr>
      <vt:lpstr>A Reminder:</vt:lpstr>
      <vt:lpstr>Sample Print Templates</vt:lpstr>
      <vt:lpstr>Ready? </vt:lpstr>
      <vt:lpstr>Get it done with 8.1!</vt:lpstr>
      <vt:lpstr>ILLiad 8.1</vt:lpstr>
      <vt:lpstr>Summary</vt:lpstr>
      <vt:lpstr>ILLiad 8.2</vt:lpstr>
      <vt:lpstr>Summary</vt:lpstr>
      <vt:lpstr>Lending Examples</vt:lpstr>
      <vt:lpstr>Summary</vt:lpstr>
      <vt:lpstr>ILLiad 8.3</vt:lpstr>
      <vt:lpstr>Summary</vt:lpstr>
      <vt:lpstr>Summary</vt:lpstr>
      <vt:lpstr>Summary</vt:lpstr>
      <vt:lpstr>Summary</vt:lpstr>
      <vt:lpstr>http://prometheus.atlas-sys.com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Addons</dc:title>
  <dc:creator>Little, Micquel</dc:creator>
  <cp:lastModifiedBy>Little, Micquel</cp:lastModifiedBy>
  <cp:revision>24</cp:revision>
  <dcterms:modified xsi:type="dcterms:W3CDTF">2012-08-04T17:19:59Z</dcterms:modified>
</cp:coreProperties>
</file>